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29"/>
  </p:notesMasterIdLst>
  <p:handoutMasterIdLst>
    <p:handoutMasterId r:id="rId30"/>
  </p:handoutMasterIdLst>
  <p:sldIdLst>
    <p:sldId id="1131" r:id="rId6"/>
    <p:sldId id="1130" r:id="rId7"/>
    <p:sldId id="1990" r:id="rId8"/>
    <p:sldId id="1992" r:id="rId9"/>
    <p:sldId id="1991" r:id="rId10"/>
    <p:sldId id="1994" r:id="rId11"/>
    <p:sldId id="1993" r:id="rId12"/>
    <p:sldId id="1996" r:id="rId13"/>
    <p:sldId id="1058" r:id="rId14"/>
    <p:sldId id="1983" r:id="rId15"/>
    <p:sldId id="1910" r:id="rId16"/>
    <p:sldId id="312" r:id="rId17"/>
    <p:sldId id="1104" r:id="rId18"/>
    <p:sldId id="1984" r:id="rId19"/>
    <p:sldId id="1975" r:id="rId20"/>
    <p:sldId id="1985" r:id="rId21"/>
    <p:sldId id="1986" r:id="rId22"/>
    <p:sldId id="1987" r:id="rId23"/>
    <p:sldId id="1988" r:id="rId24"/>
    <p:sldId id="1989" r:id="rId25"/>
    <p:sldId id="1132" r:id="rId26"/>
    <p:sldId id="1063" r:id="rId27"/>
    <p:sldId id="10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46" autoAdjust="0"/>
    <p:restoredTop sz="96271" autoAdjust="0"/>
  </p:normalViewPr>
  <p:slideViewPr>
    <p:cSldViewPr snapToGrid="0" showGuides="1">
      <p:cViewPr varScale="1">
        <p:scale>
          <a:sx n="143" d="100"/>
          <a:sy n="143" d="100"/>
        </p:scale>
        <p:origin x="224" y="456"/>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8/8/18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a:t>
            </a:fld>
            <a:endParaRPr lang="en-US" dirty="0"/>
          </a:p>
        </p:txBody>
      </p:sp>
    </p:spTree>
    <p:extLst>
      <p:ext uri="{BB962C8B-B14F-4D97-AF65-F5344CB8AC3E}">
        <p14:creationId xmlns:p14="http://schemas.microsoft.com/office/powerpoint/2010/main" val="1778512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22</a:t>
            </a:fld>
            <a:endParaRPr lang="en-US" dirty="0"/>
          </a:p>
        </p:txBody>
      </p:sp>
    </p:spTree>
    <p:extLst>
      <p:ext uri="{BB962C8B-B14F-4D97-AF65-F5344CB8AC3E}">
        <p14:creationId xmlns:p14="http://schemas.microsoft.com/office/powerpoint/2010/main" val="60812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23</a:t>
            </a:fld>
            <a:endParaRPr lang="en-US" dirty="0"/>
          </a:p>
        </p:txBody>
      </p:sp>
    </p:spTree>
    <p:extLst>
      <p:ext uri="{BB962C8B-B14F-4D97-AF65-F5344CB8AC3E}">
        <p14:creationId xmlns:p14="http://schemas.microsoft.com/office/powerpoint/2010/main" val="1184062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a:t>
            </a:fld>
            <a:endParaRPr lang="en-US" dirty="0"/>
          </a:p>
        </p:txBody>
      </p:sp>
    </p:spTree>
    <p:extLst>
      <p:ext uri="{BB962C8B-B14F-4D97-AF65-F5344CB8AC3E}">
        <p14:creationId xmlns:p14="http://schemas.microsoft.com/office/powerpoint/2010/main" val="426409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2018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43804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 </a:t>
            </a:r>
            <a:r>
              <a:rPr lang="en-US" dirty="0"/>
              <a:t>to note though is that not all WAF technology is created equal. We kind of see traditional WAFs as having these base capabilities (which even then not all services claiming to be WAF have). While advanced WAF allows for all of that and more active and intelligent traffic and risk management.</a:t>
            </a:r>
          </a:p>
        </p:txBody>
      </p:sp>
      <p:sp>
        <p:nvSpPr>
          <p:cNvPr id="6" name="Slide Number Placeholder 4">
            <a:extLst>
              <a:ext uri="{FF2B5EF4-FFF2-40B4-BE49-F238E27FC236}">
                <a16:creationId xmlns:a16="http://schemas.microsoft.com/office/drawing/2014/main" id="{498751B3-AE53-4758-899F-7DF175CC56A1}"/>
              </a:ext>
            </a:extLst>
          </p:cNvPr>
          <p:cNvSpPr txBox="1">
            <a:spLocks/>
          </p:cNvSpPr>
          <p:nvPr/>
        </p:nvSpPr>
        <p:spPr>
          <a:xfrm>
            <a:off x="3902597" y="9516044"/>
            <a:ext cx="2985558" cy="502674"/>
          </a:xfrm>
          <a:prstGeom prst="rect">
            <a:avLst/>
          </a:prstGeom>
        </p:spPr>
        <p:txBody>
          <a:bodyPr vert="horz" lIns="96562" tIns="48281" rIns="96562" bIns="48281" rtlCol="0" anchor="b"/>
          <a:lstStyle>
            <a:defPPr>
              <a:defRPr lang="en-US"/>
            </a:defPPr>
            <a:lvl1pPr marL="0" algn="r" defTabSz="914400" rtl="0" eaLnBrk="1" latinLnBrk="0" hangingPunct="1">
              <a:defRPr sz="1300" kern="120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BA17A2C-01D8-4C3B-BAC4-10BA82BB3F55}" type="slidenum">
              <a:rPr lang="en-US" smtClean="0"/>
              <a:pPr/>
              <a:t>11</a:t>
            </a:fld>
            <a:endParaRPr lang="en-US"/>
          </a:p>
        </p:txBody>
      </p:sp>
      <p:sp>
        <p:nvSpPr>
          <p:cNvPr id="7" name="Footer Placeholder 3">
            <a:extLst>
              <a:ext uri="{FF2B5EF4-FFF2-40B4-BE49-F238E27FC236}">
                <a16:creationId xmlns:a16="http://schemas.microsoft.com/office/drawing/2014/main" id="{E4700CD0-5B66-44FA-8164-3E46048E98EC}"/>
              </a:ext>
            </a:extLst>
          </p:cNvPr>
          <p:cNvSpPr txBox="1">
            <a:spLocks/>
          </p:cNvSpPr>
          <p:nvPr/>
        </p:nvSpPr>
        <p:spPr>
          <a:xfrm>
            <a:off x="0" y="9516044"/>
            <a:ext cx="2985558" cy="502674"/>
          </a:xfrm>
          <a:prstGeom prst="rect">
            <a:avLst/>
          </a:prstGeom>
        </p:spPr>
        <p:txBody>
          <a:bodyPr vert="horz" lIns="96562" tIns="48281" rIns="96562" bIns="48281" rtlCol="0" anchor="b"/>
          <a:lstStyle>
            <a:defPPr>
              <a:defRPr lang="en-US"/>
            </a:defPPr>
            <a:lvl1pPr marL="0" algn="l" defTabSz="914400" rtl="0" eaLnBrk="1" latinLnBrk="0" hangingPunct="1">
              <a:defRPr sz="1300" kern="120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a:solidFill>
                  <a:prstClr val="black"/>
                </a:solidFill>
              </a:rPr>
              <a:t>© 2018 F5 Networks</a:t>
            </a:r>
            <a:endParaRPr lang="en-US" sz="1200" dirty="0">
              <a:solidFill>
                <a:prstClr val="black"/>
              </a:solidFill>
            </a:endParaRPr>
          </a:p>
        </p:txBody>
      </p:sp>
    </p:spTree>
    <p:extLst>
      <p:ext uri="{BB962C8B-B14F-4D97-AF65-F5344CB8AC3E}">
        <p14:creationId xmlns:p14="http://schemas.microsoft.com/office/powerpoint/2010/main" val="301521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12</a:t>
            </a:fld>
            <a:endParaRPr lang="en-US" dirty="0"/>
          </a:p>
        </p:txBody>
      </p:sp>
    </p:spTree>
    <p:extLst>
      <p:ext uri="{BB962C8B-B14F-4D97-AF65-F5344CB8AC3E}">
        <p14:creationId xmlns:p14="http://schemas.microsoft.com/office/powerpoint/2010/main" val="6818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13</a:t>
            </a:fld>
            <a:endParaRPr lang="en-US" dirty="0"/>
          </a:p>
        </p:txBody>
      </p:sp>
    </p:spTree>
    <p:extLst>
      <p:ext uri="{BB962C8B-B14F-4D97-AF65-F5344CB8AC3E}">
        <p14:creationId xmlns:p14="http://schemas.microsoft.com/office/powerpoint/2010/main" val="315589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14</a:t>
            </a:fld>
            <a:endParaRPr lang="en-US" dirty="0"/>
          </a:p>
        </p:txBody>
      </p:sp>
    </p:spTree>
    <p:extLst>
      <p:ext uri="{BB962C8B-B14F-4D97-AF65-F5344CB8AC3E}">
        <p14:creationId xmlns:p14="http://schemas.microsoft.com/office/powerpoint/2010/main" val="130717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2018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781152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21</a:t>
            </a:fld>
            <a:endParaRPr lang="en-US" dirty="0"/>
          </a:p>
        </p:txBody>
      </p:sp>
    </p:spTree>
    <p:extLst>
      <p:ext uri="{BB962C8B-B14F-4D97-AF65-F5344CB8AC3E}">
        <p14:creationId xmlns:p14="http://schemas.microsoft.com/office/powerpoint/2010/main" val="1196848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hyperlink" Target="http://bit.ly/2FOtjA6"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3.emf"/><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www.cve.mitre.org/cgi-bin/cvename.cgi?name=CVE-2012-1870" TargetMode="External"/><Relationship Id="rId2" Type="http://schemas.openxmlformats.org/officeDocument/2006/relationships/hyperlink" Target="http://cve.mitre.org/cgi-bin/cvename.cgi?name=CVE-2011-3389"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5labs.com/"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devcentral.f5.com/questions/howto-getting-an-awesome-qualys-ssl-labs-rating-feb-2017-update-51489" TargetMode="External"/><Relationship Id="rId2" Type="http://schemas.openxmlformats.org/officeDocument/2006/relationships/hyperlink" Target="https://devcentral.f5.com/articles/security-sidebar-improving-your-ssl-labs-test-grade"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F399BB6-F97D-D845-9677-540E415DC88A}"/>
              </a:ext>
            </a:extLst>
          </p:cNvPr>
          <p:cNvPicPr>
            <a:picLocks noChangeAspect="1"/>
          </p:cNvPicPr>
          <p:nvPr/>
        </p:nvPicPr>
        <p:blipFill rotWithShape="1">
          <a:blip r:embed="rId3"/>
          <a:srcRect r="58438"/>
          <a:stretch/>
        </p:blipFill>
        <p:spPr>
          <a:xfrm>
            <a:off x="7693527" y="0"/>
            <a:ext cx="4498473" cy="6858000"/>
          </a:xfrm>
          <a:prstGeom prst="rect">
            <a:avLst/>
          </a:prstGeom>
        </p:spPr>
      </p:pic>
      <p:pic>
        <p:nvPicPr>
          <p:cNvPr id="18" name="Picture 17" descr="A picture containing animal, fish, ray, water&#10;&#10;Description generated with very high confidence">
            <a:extLst>
              <a:ext uri="{FF2B5EF4-FFF2-40B4-BE49-F238E27FC236}">
                <a16:creationId xmlns:a16="http://schemas.microsoft.com/office/drawing/2014/main" id="{A7FDE177-CB01-964A-988B-C1FEFEE32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666" y="0"/>
            <a:ext cx="3633864" cy="6858000"/>
          </a:xfrm>
          <a:prstGeom prst="rect">
            <a:avLst/>
          </a:prstGeom>
        </p:spPr>
      </p:pic>
      <p:pic>
        <p:nvPicPr>
          <p:cNvPr id="15" name="Picture 14">
            <a:extLst>
              <a:ext uri="{FF2B5EF4-FFF2-40B4-BE49-F238E27FC236}">
                <a16:creationId xmlns:a16="http://schemas.microsoft.com/office/drawing/2014/main" id="{2B320D30-BDEC-744A-9686-D762417F3B77}"/>
              </a:ext>
            </a:extLst>
          </p:cNvPr>
          <p:cNvPicPr>
            <a:picLocks noChangeAspect="1"/>
          </p:cNvPicPr>
          <p:nvPr/>
        </p:nvPicPr>
        <p:blipFill rotWithShape="1">
          <a:blip r:embed="rId3"/>
          <a:srcRect r="58438"/>
          <a:stretch/>
        </p:blipFill>
        <p:spPr>
          <a:xfrm>
            <a:off x="0" y="0"/>
            <a:ext cx="4059665" cy="6858000"/>
          </a:xfrm>
          <a:prstGeom prst="rect">
            <a:avLst/>
          </a:prstGeom>
        </p:spPr>
      </p:pic>
      <p:sp>
        <p:nvSpPr>
          <p:cNvPr id="7" name="TextBox 6"/>
          <p:cNvSpPr txBox="1"/>
          <p:nvPr/>
        </p:nvSpPr>
        <p:spPr>
          <a:xfrm>
            <a:off x="146677" y="4279678"/>
            <a:ext cx="3921243" cy="2640723"/>
          </a:xfrm>
          <a:prstGeom prst="rect">
            <a:avLst/>
          </a:prstGeom>
          <a:noFill/>
        </p:spPr>
        <p:txBody>
          <a:bodyPr wrap="square" lIns="155448" tIns="155448" rIns="155448" bIns="155448" rtlCol="0" anchor="b"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Web app </a:t>
            </a:r>
            <a:b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attacks </a:t>
            </a:r>
            <a:r>
              <a:rPr lang="en-US" sz="2800" dirty="0">
                <a:solidFill>
                  <a:schemeClr val="bg1"/>
                </a:solidFill>
                <a:latin typeface="Arial" panose="020B0604020202020204" pitchFamily="34" charset="0"/>
                <a:cs typeface="Arial" panose="020B0604020202020204" pitchFamily="34" charset="0"/>
              </a:rPr>
              <a:t>a</a:t>
            </a: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 </a:t>
            </a:r>
            <a:b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the #1 single </a:t>
            </a:r>
            <a:r>
              <a:rPr lang="en-US" sz="2800" dirty="0">
                <a:solidFill>
                  <a:schemeClr val="bg1"/>
                </a:solidFill>
                <a:latin typeface="Arial" panose="020B0604020202020204" pitchFamily="34" charset="0"/>
                <a:cs typeface="Arial" panose="020B0604020202020204" pitchFamily="34" charset="0"/>
              </a:rPr>
              <a:t>s</a:t>
            </a:r>
            <a:r>
              <a:rPr kumimoji="0" lang="en-US" sz="280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ource</a:t>
            </a: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e</a:t>
            </a:r>
            <a:r>
              <a:rPr kumimoji="0" lang="en-US" sz="280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ntry</a:t>
            </a: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p</a:t>
            </a:r>
            <a:r>
              <a:rPr kumimoji="0" lang="en-US" sz="280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oint</a:t>
            </a: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of successful </a:t>
            </a:r>
            <a:b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data </a:t>
            </a:r>
            <a:r>
              <a:rPr lang="en-US" sz="2800" dirty="0">
                <a:solidFill>
                  <a:schemeClr val="bg1"/>
                </a:solidFill>
                <a:latin typeface="Arial" panose="020B0604020202020204" pitchFamily="34" charset="0"/>
                <a:cs typeface="Arial" panose="020B0604020202020204" pitchFamily="34" charset="0"/>
              </a:rPr>
              <a:t>b</a:t>
            </a:r>
            <a:r>
              <a:rPr kumimoji="0" lang="en-US" sz="28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reaches…</a:t>
            </a:r>
          </a:p>
        </p:txBody>
      </p:sp>
      <p:pic>
        <p:nvPicPr>
          <p:cNvPr id="3" name="Picture 2">
            <a:extLst>
              <a:ext uri="{FF2B5EF4-FFF2-40B4-BE49-F238E27FC236}">
                <a16:creationId xmlns:a16="http://schemas.microsoft.com/office/drawing/2014/main" id="{5CFF8991-CE2B-ED4B-9A38-ACC75AAB7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 y="1370919"/>
            <a:ext cx="4059665" cy="2908759"/>
          </a:xfrm>
          <a:prstGeom prst="rect">
            <a:avLst/>
          </a:prstGeom>
        </p:spPr>
      </p:pic>
      <p:pic>
        <p:nvPicPr>
          <p:cNvPr id="8" name="Picture 7">
            <a:extLst>
              <a:ext uri="{FF2B5EF4-FFF2-40B4-BE49-F238E27FC236}">
                <a16:creationId xmlns:a16="http://schemas.microsoft.com/office/drawing/2014/main" id="{6FFE5D56-F317-A348-8B91-53E21E3AEA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1866" y="3441080"/>
            <a:ext cx="3177083" cy="3327877"/>
          </a:xfrm>
          <a:prstGeom prst="rect">
            <a:avLst/>
          </a:prstGeom>
        </p:spPr>
      </p:pic>
      <p:sp>
        <p:nvSpPr>
          <p:cNvPr id="20" name="TextBox 19">
            <a:extLst>
              <a:ext uri="{FF2B5EF4-FFF2-40B4-BE49-F238E27FC236}">
                <a16:creationId xmlns:a16="http://schemas.microsoft.com/office/drawing/2014/main" id="{473FB4B3-DE05-1348-A2E0-F6AE294C1E1A}"/>
              </a:ext>
            </a:extLst>
          </p:cNvPr>
          <p:cNvSpPr txBox="1"/>
          <p:nvPr/>
        </p:nvSpPr>
        <p:spPr>
          <a:xfrm>
            <a:off x="4163099" y="1555855"/>
            <a:ext cx="3530427" cy="1606594"/>
          </a:xfrm>
          <a:prstGeom prst="rect">
            <a:avLst/>
          </a:prstGeom>
          <a:noFill/>
        </p:spPr>
        <p:txBody>
          <a:bodyPr wrap="square" lIns="155448" tIns="155448" rIns="155448" bIns="155448" rtlCol="0" anchor="b" anchorCtr="0">
            <a:spAutoFit/>
          </a:bodyPr>
          <a:lstStyle/>
          <a:p>
            <a:r>
              <a:rPr lang="en-US" sz="2800" dirty="0">
                <a:solidFill>
                  <a:schemeClr val="bg2"/>
                </a:solidFill>
                <a:latin typeface="Arial" panose="020B0604020202020204" pitchFamily="34" charset="0"/>
                <a:cs typeface="Arial" panose="020B0604020202020204" pitchFamily="34" charset="0"/>
              </a:rPr>
              <a:t>What technologies do you use to protect apps? </a:t>
            </a:r>
          </a:p>
        </p:txBody>
      </p:sp>
      <p:pic>
        <p:nvPicPr>
          <p:cNvPr id="13" name="Picture 12">
            <a:extLst>
              <a:ext uri="{FF2B5EF4-FFF2-40B4-BE49-F238E27FC236}">
                <a16:creationId xmlns:a16="http://schemas.microsoft.com/office/drawing/2014/main" id="{93510AAD-121B-2A47-BCDD-1C6A6A3A7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7012" y="2474297"/>
            <a:ext cx="4531499" cy="2533358"/>
          </a:xfrm>
          <a:prstGeom prst="rect">
            <a:avLst/>
          </a:prstGeom>
        </p:spPr>
      </p:pic>
      <p:sp>
        <p:nvSpPr>
          <p:cNvPr id="22" name="TextBox 21">
            <a:extLst>
              <a:ext uri="{FF2B5EF4-FFF2-40B4-BE49-F238E27FC236}">
                <a16:creationId xmlns:a16="http://schemas.microsoft.com/office/drawing/2014/main" id="{D2526014-71EC-814F-A4E7-54A6F42748A0}"/>
              </a:ext>
            </a:extLst>
          </p:cNvPr>
          <p:cNvSpPr txBox="1"/>
          <p:nvPr/>
        </p:nvSpPr>
        <p:spPr>
          <a:xfrm>
            <a:off x="8194061" y="1399755"/>
            <a:ext cx="3530427" cy="1175706"/>
          </a:xfrm>
          <a:prstGeom prst="rect">
            <a:avLst/>
          </a:prstGeom>
          <a:noFill/>
        </p:spPr>
        <p:txBody>
          <a:bodyPr wrap="square" lIns="155448" tIns="155448" rIns="155448" bIns="155448" rtlCol="0" anchor="b" anchorCtr="0">
            <a:spAutoFit/>
          </a:bodyPr>
          <a:lstStyle/>
          <a:p>
            <a:r>
              <a:rPr lang="en-US" sz="2800" dirty="0">
                <a:solidFill>
                  <a:schemeClr val="bg2"/>
                </a:solidFill>
                <a:latin typeface="Arial" panose="020B0604020202020204" pitchFamily="34" charset="0"/>
                <a:cs typeface="Arial" panose="020B0604020202020204" pitchFamily="34" charset="0"/>
              </a:rPr>
              <a:t>What are today’s common threats?</a:t>
            </a:r>
          </a:p>
        </p:txBody>
      </p:sp>
      <p:sp>
        <p:nvSpPr>
          <p:cNvPr id="23" name="Title 6">
            <a:extLst>
              <a:ext uri="{FF2B5EF4-FFF2-40B4-BE49-F238E27FC236}">
                <a16:creationId xmlns:a16="http://schemas.microsoft.com/office/drawing/2014/main" id="{1C8B5717-05E1-DD4F-A6F9-1DC6EC1F0774}"/>
              </a:ext>
            </a:extLst>
          </p:cNvPr>
          <p:cNvSpPr txBox="1">
            <a:spLocks/>
          </p:cNvSpPr>
          <p:nvPr/>
        </p:nvSpPr>
        <p:spPr>
          <a:xfrm>
            <a:off x="329557" y="343818"/>
            <a:ext cx="11582400" cy="1200329"/>
          </a:xfrm>
          <a:prstGeom prst="rect">
            <a:avLst/>
          </a:prstGeom>
        </p:spPr>
        <p:txBody>
          <a:bodyPr/>
          <a:lst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nb-NO" dirty="0" err="1">
                <a:solidFill>
                  <a:schemeClr val="bg2"/>
                </a:solidFill>
              </a:rPr>
              <a:t>Threat</a:t>
            </a:r>
            <a:r>
              <a:rPr lang="nb-NO" dirty="0">
                <a:solidFill>
                  <a:schemeClr val="bg2"/>
                </a:solidFill>
              </a:rPr>
              <a:t> </a:t>
            </a:r>
            <a:r>
              <a:rPr lang="nb-NO" dirty="0" err="1">
                <a:solidFill>
                  <a:schemeClr val="bg2"/>
                </a:solidFill>
              </a:rPr>
              <a:t>Intelligence</a:t>
            </a:r>
            <a:br>
              <a:rPr lang="nb-NO" dirty="0">
                <a:solidFill>
                  <a:schemeClr val="bg2"/>
                </a:solidFill>
              </a:rPr>
            </a:br>
            <a:r>
              <a:rPr lang="nb-NO" sz="2400" dirty="0">
                <a:solidFill>
                  <a:schemeClr val="bg2"/>
                </a:solidFill>
              </a:rPr>
              <a:t>Report: </a:t>
            </a:r>
            <a:r>
              <a:rPr lang="nb-NO" sz="2400" dirty="0" err="1">
                <a:solidFill>
                  <a:schemeClr val="bg2"/>
                </a:solidFill>
              </a:rPr>
              <a:t>Lessons</a:t>
            </a:r>
            <a:r>
              <a:rPr lang="nb-NO" sz="2400" dirty="0">
                <a:solidFill>
                  <a:schemeClr val="bg2"/>
                </a:solidFill>
              </a:rPr>
              <a:t> </a:t>
            </a:r>
            <a:r>
              <a:rPr lang="nb-NO" sz="2400" dirty="0" err="1">
                <a:solidFill>
                  <a:schemeClr val="bg2"/>
                </a:solidFill>
              </a:rPr>
              <a:t>Learned</a:t>
            </a:r>
            <a:r>
              <a:rPr lang="nb-NO" sz="2400" dirty="0">
                <a:solidFill>
                  <a:schemeClr val="bg2"/>
                </a:solidFill>
              </a:rPr>
              <a:t> from a </a:t>
            </a:r>
            <a:r>
              <a:rPr lang="nb-NO" sz="2400" dirty="0" err="1">
                <a:solidFill>
                  <a:schemeClr val="bg2"/>
                </a:solidFill>
              </a:rPr>
              <a:t>Decade</a:t>
            </a:r>
            <a:r>
              <a:rPr lang="nb-NO" sz="2400" dirty="0">
                <a:solidFill>
                  <a:schemeClr val="bg2"/>
                </a:solidFill>
              </a:rPr>
              <a:t> </a:t>
            </a:r>
            <a:r>
              <a:rPr lang="nb-NO" sz="2400" dirty="0" err="1">
                <a:solidFill>
                  <a:schemeClr val="bg2"/>
                </a:solidFill>
              </a:rPr>
              <a:t>of</a:t>
            </a:r>
            <a:r>
              <a:rPr lang="nb-NO" sz="2400" dirty="0">
                <a:solidFill>
                  <a:schemeClr val="bg2"/>
                </a:solidFill>
              </a:rPr>
              <a:t> Data </a:t>
            </a:r>
            <a:r>
              <a:rPr lang="nb-NO" sz="2400" dirty="0" err="1">
                <a:solidFill>
                  <a:schemeClr val="bg2"/>
                </a:solidFill>
              </a:rPr>
              <a:t>Breaches</a:t>
            </a:r>
            <a:endParaRPr lang="nb-NO" dirty="0">
              <a:solidFill>
                <a:schemeClr val="bg2"/>
              </a:solidFill>
            </a:endParaRPr>
          </a:p>
        </p:txBody>
      </p:sp>
      <p:sp>
        <p:nvSpPr>
          <p:cNvPr id="24" name="TextBox 23">
            <a:extLst>
              <a:ext uri="{FF2B5EF4-FFF2-40B4-BE49-F238E27FC236}">
                <a16:creationId xmlns:a16="http://schemas.microsoft.com/office/drawing/2014/main" id="{BB104446-50B5-0646-B791-C91ACE30C12F}"/>
              </a:ext>
            </a:extLst>
          </p:cNvPr>
          <p:cNvSpPr txBox="1"/>
          <p:nvPr/>
        </p:nvSpPr>
        <p:spPr>
          <a:xfrm>
            <a:off x="7710045" y="5226841"/>
            <a:ext cx="4481955" cy="1606594"/>
          </a:xfrm>
          <a:prstGeom prst="rect">
            <a:avLst/>
          </a:prstGeom>
          <a:noFill/>
        </p:spPr>
        <p:txBody>
          <a:bodyPr wrap="square" lIns="155448" tIns="155448" rIns="155448" bIns="155448" rtlCol="0" anchor="b" anchorCtr="0">
            <a:spAutoFit/>
          </a:bodyPr>
          <a:lstStyle/>
          <a:p>
            <a:r>
              <a:rPr lang="en-US" sz="2800" dirty="0">
                <a:solidFill>
                  <a:schemeClr val="bg2"/>
                </a:solidFill>
                <a:latin typeface="Arial" panose="020B0604020202020204" pitchFamily="34" charset="0"/>
                <a:cs typeface="Arial" panose="020B0604020202020204" pitchFamily="34" charset="0"/>
              </a:rPr>
              <a:t>Which technology is best suited to mitigate these threats?</a:t>
            </a:r>
          </a:p>
        </p:txBody>
      </p:sp>
    </p:spTree>
    <p:extLst>
      <p:ext uri="{BB962C8B-B14F-4D97-AF65-F5344CB8AC3E}">
        <p14:creationId xmlns:p14="http://schemas.microsoft.com/office/powerpoint/2010/main" val="189010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dissolv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Straight Connector 193">
            <a:extLst>
              <a:ext uri="{FF2B5EF4-FFF2-40B4-BE49-F238E27FC236}">
                <a16:creationId xmlns:a16="http://schemas.microsoft.com/office/drawing/2014/main" id="{5F073C76-D474-4D64-B39C-068D6BDEF3C2}"/>
              </a:ext>
            </a:extLst>
          </p:cNvPr>
          <p:cNvCxnSpPr>
            <a:cxnSpLocks/>
          </p:cNvCxnSpPr>
          <p:nvPr/>
        </p:nvCxnSpPr>
        <p:spPr>
          <a:xfrm>
            <a:off x="4095750" y="1916832"/>
            <a:ext cx="7639050" cy="0"/>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A88CD83-3E19-4B68-88C4-9B82B79D1D1D}"/>
              </a:ext>
            </a:extLst>
          </p:cNvPr>
          <p:cNvGrpSpPr/>
          <p:nvPr/>
        </p:nvGrpSpPr>
        <p:grpSpPr>
          <a:xfrm>
            <a:off x="4280160" y="2227501"/>
            <a:ext cx="3169264" cy="895605"/>
            <a:chOff x="8013186" y="2241501"/>
            <a:chExt cx="3169264" cy="895605"/>
          </a:xfrm>
        </p:grpSpPr>
        <p:grpSp>
          <p:nvGrpSpPr>
            <p:cNvPr id="39" name="Group 38">
              <a:extLst>
                <a:ext uri="{FF2B5EF4-FFF2-40B4-BE49-F238E27FC236}">
                  <a16:creationId xmlns:a16="http://schemas.microsoft.com/office/drawing/2014/main" id="{E0A1090F-4FC8-488B-B5C8-F1D709A45275}"/>
                </a:ext>
              </a:extLst>
            </p:cNvPr>
            <p:cNvGrpSpPr/>
            <p:nvPr/>
          </p:nvGrpSpPr>
          <p:grpSpPr>
            <a:xfrm>
              <a:off x="8013186" y="2241501"/>
              <a:ext cx="3169264" cy="895605"/>
              <a:chOff x="8013186" y="2241501"/>
              <a:chExt cx="3169264" cy="895605"/>
            </a:xfrm>
          </p:grpSpPr>
          <p:sp>
            <p:nvSpPr>
              <p:cNvPr id="91" name="Rectangle 90">
                <a:extLst>
                  <a:ext uri="{FF2B5EF4-FFF2-40B4-BE49-F238E27FC236}">
                    <a16:creationId xmlns:a16="http://schemas.microsoft.com/office/drawing/2014/main" id="{57E14E62-AB32-4533-9D90-2925C30AE810}"/>
                  </a:ext>
                </a:extLst>
              </p:cNvPr>
              <p:cNvSpPr/>
              <p:nvPr/>
            </p:nvSpPr>
            <p:spPr>
              <a:xfrm>
                <a:off x="9058860" y="2567628"/>
                <a:ext cx="2123590" cy="221599"/>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Proactive Bot Defense</a:t>
                </a:r>
              </a:p>
            </p:txBody>
          </p:sp>
          <p:sp>
            <p:nvSpPr>
              <p:cNvPr id="92" name="Oval 91">
                <a:extLst>
                  <a:ext uri="{FF2B5EF4-FFF2-40B4-BE49-F238E27FC236}">
                    <a16:creationId xmlns:a16="http://schemas.microsoft.com/office/drawing/2014/main" id="{3D2D3445-63E6-4ECC-8FBA-62E87F37BE32}"/>
                  </a:ext>
                </a:extLst>
              </p:cNvPr>
              <p:cNvSpPr/>
              <p:nvPr/>
            </p:nvSpPr>
            <p:spPr>
              <a:xfrm>
                <a:off x="8013186" y="2241501"/>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AutoShape 9">
                <a:extLst>
                  <a:ext uri="{FF2B5EF4-FFF2-40B4-BE49-F238E27FC236}">
                    <a16:creationId xmlns:a16="http://schemas.microsoft.com/office/drawing/2014/main" id="{C8B1AB1F-9453-4FE7-8D16-23DF3BBA486F}"/>
                  </a:ext>
                </a:extLst>
              </p:cNvPr>
              <p:cNvSpPr>
                <a:spLocks noChangeAspect="1" noChangeArrowheads="1" noTextEdit="1"/>
              </p:cNvSpPr>
              <p:nvPr/>
            </p:nvSpPr>
            <p:spPr bwMode="auto">
              <a:xfrm>
                <a:off x="8086513" y="2300451"/>
                <a:ext cx="781416" cy="77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178" name="Graphic 177">
              <a:extLst>
                <a:ext uri="{FF2B5EF4-FFF2-40B4-BE49-F238E27FC236}">
                  <a16:creationId xmlns:a16="http://schemas.microsoft.com/office/drawing/2014/main" id="{3ADDDF76-CB7F-41D1-8FB4-68154014C2E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50004" y="2460715"/>
              <a:ext cx="626083" cy="465091"/>
            </a:xfrm>
            <a:prstGeom prst="rect">
              <a:avLst/>
            </a:prstGeom>
          </p:spPr>
        </p:pic>
      </p:grpSp>
      <p:sp>
        <p:nvSpPr>
          <p:cNvPr id="2" name="Title 1"/>
          <p:cNvSpPr>
            <a:spLocks noGrp="1"/>
          </p:cNvSpPr>
          <p:nvPr>
            <p:ph type="title"/>
          </p:nvPr>
        </p:nvSpPr>
        <p:spPr/>
        <p:txBody>
          <a:bodyPr/>
          <a:lstStyle/>
          <a:p>
            <a:r>
              <a:rPr lang="en-US" dirty="0"/>
              <a:t>F5 Advanced Web Application Firewall</a:t>
            </a:r>
          </a:p>
        </p:txBody>
      </p:sp>
      <p:sp>
        <p:nvSpPr>
          <p:cNvPr id="59" name="TextBox 58"/>
          <p:cNvSpPr txBox="1"/>
          <p:nvPr/>
        </p:nvSpPr>
        <p:spPr>
          <a:xfrm>
            <a:off x="4114862" y="1196752"/>
            <a:ext cx="3198820" cy="646331"/>
          </a:xfrm>
          <a:prstGeom prst="rect">
            <a:avLst/>
          </a:prstGeom>
          <a:noFill/>
        </p:spPr>
        <p:txBody>
          <a:bodyPr wrap="square" lIns="155448" tIns="155448" rIns="155448" bIns="155448" rtlCol="0">
            <a:spAutoFit/>
          </a:bodyPr>
          <a:lstStyle/>
          <a:p>
            <a:pPr>
              <a:lnSpc>
                <a:spcPct val="90000"/>
              </a:lnSpc>
              <a:spcBef>
                <a:spcPct val="0"/>
              </a:spcBef>
            </a:pPr>
            <a:r>
              <a:rPr lang="en-US" sz="2400" b="1">
                <a:solidFill>
                  <a:schemeClr val="tx2"/>
                </a:solidFill>
                <a:latin typeface="Arial" panose="020B0604020202020204" pitchFamily="34" charset="0"/>
                <a:ea typeface="+mj-ea"/>
                <a:cs typeface="Arial" panose="020B0604020202020204" pitchFamily="34" charset="0"/>
              </a:rPr>
              <a:t>Advanced </a:t>
            </a:r>
            <a:r>
              <a:rPr lang="en-US" sz="2400" b="1" dirty="0">
                <a:solidFill>
                  <a:schemeClr val="tx2"/>
                </a:solidFill>
                <a:latin typeface="Arial" panose="020B0604020202020204" pitchFamily="34" charset="0"/>
                <a:ea typeface="+mj-ea"/>
                <a:cs typeface="Arial" panose="020B0604020202020204" pitchFamily="34" charset="0"/>
              </a:rPr>
              <a:t>WAF</a:t>
            </a:r>
          </a:p>
        </p:txBody>
      </p:sp>
      <p:grpSp>
        <p:nvGrpSpPr>
          <p:cNvPr id="40" name="Group 39">
            <a:extLst>
              <a:ext uri="{FF2B5EF4-FFF2-40B4-BE49-F238E27FC236}">
                <a16:creationId xmlns:a16="http://schemas.microsoft.com/office/drawing/2014/main" id="{61CD00F2-4619-4BF9-88F3-71C98EE41342}"/>
              </a:ext>
            </a:extLst>
          </p:cNvPr>
          <p:cNvGrpSpPr/>
          <p:nvPr/>
        </p:nvGrpSpPr>
        <p:grpSpPr>
          <a:xfrm>
            <a:off x="4280160" y="3518154"/>
            <a:ext cx="3003156" cy="895605"/>
            <a:chOff x="8013186" y="3475215"/>
            <a:chExt cx="3003156" cy="895605"/>
          </a:xfrm>
        </p:grpSpPr>
        <p:sp>
          <p:nvSpPr>
            <p:cNvPr id="93" name="Rectangle 92">
              <a:extLst>
                <a:ext uri="{FF2B5EF4-FFF2-40B4-BE49-F238E27FC236}">
                  <a16:creationId xmlns:a16="http://schemas.microsoft.com/office/drawing/2014/main" id="{35D3F40C-DDFF-4CF2-991F-3AF3009803BE}"/>
                </a:ext>
              </a:extLst>
            </p:cNvPr>
            <p:cNvSpPr/>
            <p:nvPr/>
          </p:nvSpPr>
          <p:spPr>
            <a:xfrm>
              <a:off x="9069746" y="3812218"/>
              <a:ext cx="1946596" cy="221599"/>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Credential Protection</a:t>
              </a:r>
            </a:p>
          </p:txBody>
        </p:sp>
        <p:sp>
          <p:nvSpPr>
            <p:cNvPr id="94" name="Oval 93">
              <a:extLst>
                <a:ext uri="{FF2B5EF4-FFF2-40B4-BE49-F238E27FC236}">
                  <a16:creationId xmlns:a16="http://schemas.microsoft.com/office/drawing/2014/main" id="{CEFC26F3-A35C-446A-B862-99E865927F47}"/>
                </a:ext>
              </a:extLst>
            </p:cNvPr>
            <p:cNvSpPr/>
            <p:nvPr/>
          </p:nvSpPr>
          <p:spPr>
            <a:xfrm>
              <a:off x="8013186" y="3475215"/>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Freeform 5">
              <a:extLst>
                <a:ext uri="{FF2B5EF4-FFF2-40B4-BE49-F238E27FC236}">
                  <a16:creationId xmlns:a16="http://schemas.microsoft.com/office/drawing/2014/main" id="{AF1C7D0D-CC01-4C7E-B51B-A9C5CAFD6D10}"/>
                </a:ext>
              </a:extLst>
            </p:cNvPr>
            <p:cNvSpPr>
              <a:spLocks noEditPoints="1"/>
            </p:cNvSpPr>
            <p:nvPr/>
          </p:nvSpPr>
          <p:spPr bwMode="auto">
            <a:xfrm>
              <a:off x="8155530" y="3605679"/>
              <a:ext cx="626751" cy="616916"/>
            </a:xfrm>
            <a:custGeom>
              <a:avLst/>
              <a:gdLst>
                <a:gd name="T0" fmla="*/ 117 w 394"/>
                <a:gd name="T1" fmla="*/ 372 h 388"/>
                <a:gd name="T2" fmla="*/ 117 w 394"/>
                <a:gd name="T3" fmla="*/ 308 h 388"/>
                <a:gd name="T4" fmla="*/ 19 w 394"/>
                <a:gd name="T5" fmla="*/ 164 h 388"/>
                <a:gd name="T6" fmla="*/ 136 w 394"/>
                <a:gd name="T7" fmla="*/ 16 h 388"/>
                <a:gd name="T8" fmla="*/ 258 w 394"/>
                <a:gd name="T9" fmla="*/ 16 h 388"/>
                <a:gd name="T10" fmla="*/ 375 w 394"/>
                <a:gd name="T11" fmla="*/ 164 h 388"/>
                <a:gd name="T12" fmla="*/ 277 w 394"/>
                <a:gd name="T13" fmla="*/ 308 h 388"/>
                <a:gd name="T14" fmla="*/ 277 w 394"/>
                <a:gd name="T15" fmla="*/ 372 h 388"/>
                <a:gd name="T16" fmla="*/ 120 w 394"/>
                <a:gd name="T17" fmla="*/ 129 h 388"/>
                <a:gd name="T18" fmla="*/ 70 w 394"/>
                <a:gd name="T19" fmla="*/ 186 h 388"/>
                <a:gd name="T20" fmla="*/ 120 w 394"/>
                <a:gd name="T21" fmla="*/ 243 h 388"/>
                <a:gd name="T22" fmla="*/ 171 w 394"/>
                <a:gd name="T23" fmla="*/ 186 h 388"/>
                <a:gd name="T24" fmla="*/ 120 w 394"/>
                <a:gd name="T25" fmla="*/ 129 h 388"/>
                <a:gd name="T26" fmla="*/ 272 w 394"/>
                <a:gd name="T27" fmla="*/ 129 h 388"/>
                <a:gd name="T28" fmla="*/ 222 w 394"/>
                <a:gd name="T29" fmla="*/ 186 h 388"/>
                <a:gd name="T30" fmla="*/ 272 w 394"/>
                <a:gd name="T31" fmla="*/ 243 h 388"/>
                <a:gd name="T32" fmla="*/ 323 w 394"/>
                <a:gd name="T33" fmla="*/ 186 h 388"/>
                <a:gd name="T34" fmla="*/ 272 w 394"/>
                <a:gd name="T35" fmla="*/ 129 h 388"/>
                <a:gd name="T36" fmla="*/ 165 w 394"/>
                <a:gd name="T37" fmla="*/ 388 h 388"/>
                <a:gd name="T38" fmla="*/ 165 w 394"/>
                <a:gd name="T39" fmla="*/ 324 h 388"/>
                <a:gd name="T40" fmla="*/ 229 w 394"/>
                <a:gd name="T41" fmla="*/ 324 h 388"/>
                <a:gd name="T42" fmla="*/ 229 w 394"/>
                <a:gd name="T43" fmla="*/ 388 h 388"/>
                <a:gd name="T44" fmla="*/ 196 w 394"/>
                <a:gd name="T45" fmla="*/ 236 h 388"/>
                <a:gd name="T46" fmla="*/ 171 w 394"/>
                <a:gd name="T47" fmla="*/ 271 h 388"/>
                <a:gd name="T48" fmla="*/ 186 w 394"/>
                <a:gd name="T49" fmla="*/ 288 h 388"/>
                <a:gd name="T50" fmla="*/ 197 w 394"/>
                <a:gd name="T51" fmla="*/ 283 h 388"/>
                <a:gd name="T52" fmla="*/ 207 w 394"/>
                <a:gd name="T53" fmla="*/ 288 h 388"/>
                <a:gd name="T54" fmla="*/ 222 w 394"/>
                <a:gd name="T55" fmla="*/ 271 h 388"/>
                <a:gd name="T56" fmla="*/ 196 w 394"/>
                <a:gd name="T57" fmla="*/ 23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4" h="388">
                  <a:moveTo>
                    <a:pt x="117" y="372"/>
                  </a:moveTo>
                  <a:cubicBezTo>
                    <a:pt x="117" y="308"/>
                    <a:pt x="117" y="308"/>
                    <a:pt x="117" y="308"/>
                  </a:cubicBezTo>
                  <a:cubicBezTo>
                    <a:pt x="117" y="308"/>
                    <a:pt x="0" y="308"/>
                    <a:pt x="19" y="164"/>
                  </a:cubicBezTo>
                  <a:cubicBezTo>
                    <a:pt x="30" y="79"/>
                    <a:pt x="89" y="36"/>
                    <a:pt x="136" y="16"/>
                  </a:cubicBezTo>
                  <a:cubicBezTo>
                    <a:pt x="175" y="0"/>
                    <a:pt x="219" y="0"/>
                    <a:pt x="258" y="16"/>
                  </a:cubicBezTo>
                  <a:cubicBezTo>
                    <a:pt x="306" y="36"/>
                    <a:pt x="364" y="79"/>
                    <a:pt x="375" y="164"/>
                  </a:cubicBezTo>
                  <a:cubicBezTo>
                    <a:pt x="394" y="308"/>
                    <a:pt x="277" y="308"/>
                    <a:pt x="277" y="308"/>
                  </a:cubicBezTo>
                  <a:cubicBezTo>
                    <a:pt x="277" y="372"/>
                    <a:pt x="277" y="372"/>
                    <a:pt x="277" y="372"/>
                  </a:cubicBezTo>
                  <a:moveTo>
                    <a:pt x="120" y="129"/>
                  </a:moveTo>
                  <a:cubicBezTo>
                    <a:pt x="93" y="129"/>
                    <a:pt x="70" y="154"/>
                    <a:pt x="70" y="186"/>
                  </a:cubicBezTo>
                  <a:cubicBezTo>
                    <a:pt x="70" y="218"/>
                    <a:pt x="93" y="243"/>
                    <a:pt x="120" y="243"/>
                  </a:cubicBezTo>
                  <a:cubicBezTo>
                    <a:pt x="148" y="243"/>
                    <a:pt x="171" y="218"/>
                    <a:pt x="171" y="186"/>
                  </a:cubicBezTo>
                  <a:cubicBezTo>
                    <a:pt x="171" y="154"/>
                    <a:pt x="148" y="129"/>
                    <a:pt x="120" y="129"/>
                  </a:cubicBezTo>
                  <a:close/>
                  <a:moveTo>
                    <a:pt x="272" y="129"/>
                  </a:moveTo>
                  <a:cubicBezTo>
                    <a:pt x="244" y="129"/>
                    <a:pt x="222" y="154"/>
                    <a:pt x="222" y="186"/>
                  </a:cubicBezTo>
                  <a:cubicBezTo>
                    <a:pt x="222" y="218"/>
                    <a:pt x="244" y="243"/>
                    <a:pt x="272" y="243"/>
                  </a:cubicBezTo>
                  <a:cubicBezTo>
                    <a:pt x="300" y="243"/>
                    <a:pt x="323" y="218"/>
                    <a:pt x="323" y="186"/>
                  </a:cubicBezTo>
                  <a:cubicBezTo>
                    <a:pt x="323" y="154"/>
                    <a:pt x="300" y="129"/>
                    <a:pt x="272" y="129"/>
                  </a:cubicBezTo>
                  <a:close/>
                  <a:moveTo>
                    <a:pt x="165" y="388"/>
                  </a:moveTo>
                  <a:cubicBezTo>
                    <a:pt x="165" y="324"/>
                    <a:pt x="165" y="324"/>
                    <a:pt x="165" y="324"/>
                  </a:cubicBezTo>
                  <a:moveTo>
                    <a:pt x="229" y="324"/>
                  </a:moveTo>
                  <a:cubicBezTo>
                    <a:pt x="229" y="388"/>
                    <a:pt x="229" y="388"/>
                    <a:pt x="229" y="388"/>
                  </a:cubicBezTo>
                  <a:moveTo>
                    <a:pt x="196" y="236"/>
                  </a:moveTo>
                  <a:cubicBezTo>
                    <a:pt x="189" y="236"/>
                    <a:pt x="171" y="262"/>
                    <a:pt x="171" y="271"/>
                  </a:cubicBezTo>
                  <a:cubicBezTo>
                    <a:pt x="171" y="280"/>
                    <a:pt x="178" y="288"/>
                    <a:pt x="186" y="288"/>
                  </a:cubicBezTo>
                  <a:cubicBezTo>
                    <a:pt x="190" y="288"/>
                    <a:pt x="194" y="286"/>
                    <a:pt x="197" y="283"/>
                  </a:cubicBezTo>
                  <a:cubicBezTo>
                    <a:pt x="199" y="286"/>
                    <a:pt x="203" y="288"/>
                    <a:pt x="207" y="288"/>
                  </a:cubicBezTo>
                  <a:cubicBezTo>
                    <a:pt x="216" y="288"/>
                    <a:pt x="222" y="280"/>
                    <a:pt x="222" y="271"/>
                  </a:cubicBezTo>
                  <a:cubicBezTo>
                    <a:pt x="222" y="262"/>
                    <a:pt x="204" y="236"/>
                    <a:pt x="196" y="236"/>
                  </a:cubicBezTo>
                  <a:close/>
                </a:path>
              </a:pathLst>
            </a:custGeom>
            <a:noFill/>
            <a:ln w="1460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566B478E-A1F5-429C-BBF7-83DC63C5D01C}"/>
              </a:ext>
            </a:extLst>
          </p:cNvPr>
          <p:cNvGrpSpPr/>
          <p:nvPr/>
        </p:nvGrpSpPr>
        <p:grpSpPr>
          <a:xfrm>
            <a:off x="8094540" y="2227501"/>
            <a:ext cx="2542700" cy="895605"/>
            <a:chOff x="8269253" y="2241501"/>
            <a:chExt cx="2542700" cy="895605"/>
          </a:xfrm>
        </p:grpSpPr>
        <p:sp>
          <p:nvSpPr>
            <p:cNvPr id="182" name="Rectangle 181">
              <a:extLst>
                <a:ext uri="{FF2B5EF4-FFF2-40B4-BE49-F238E27FC236}">
                  <a16:creationId xmlns:a16="http://schemas.microsoft.com/office/drawing/2014/main" id="{7ED9297B-E8F2-4B4F-A14A-2206AB1FA959}"/>
                </a:ext>
              </a:extLst>
            </p:cNvPr>
            <p:cNvSpPr/>
            <p:nvPr/>
          </p:nvSpPr>
          <p:spPr>
            <a:xfrm>
              <a:off x="9314927" y="2544948"/>
              <a:ext cx="1497026" cy="443198"/>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Behavioral </a:t>
              </a:r>
              <a:r>
                <a:rPr lang="en-US" sz="1600" b="1" spc="-50" dirty="0" err="1">
                  <a:solidFill>
                    <a:schemeClr val="tx1">
                      <a:lumMod val="75000"/>
                    </a:schemeClr>
                  </a:solidFill>
                  <a:latin typeface="Arial" panose="020B0604020202020204" pitchFamily="34" charset="0"/>
                  <a:cs typeface="Arial" panose="020B0604020202020204" pitchFamily="34" charset="0"/>
                </a:rPr>
                <a:t>DoS</a:t>
              </a:r>
              <a:r>
                <a:rPr lang="en-US" sz="1600" b="1" spc="-50" dirty="0">
                  <a:solidFill>
                    <a:schemeClr val="tx1">
                      <a:lumMod val="75000"/>
                    </a:schemeClr>
                  </a:solidFill>
                  <a:latin typeface="Arial" panose="020B0604020202020204" pitchFamily="34" charset="0"/>
                  <a:cs typeface="Arial" panose="020B0604020202020204" pitchFamily="34" charset="0"/>
                </a:rPr>
                <a:t> Defense</a:t>
              </a:r>
            </a:p>
          </p:txBody>
        </p:sp>
        <p:grpSp>
          <p:nvGrpSpPr>
            <p:cNvPr id="52" name="Group 51">
              <a:extLst>
                <a:ext uri="{FF2B5EF4-FFF2-40B4-BE49-F238E27FC236}">
                  <a16:creationId xmlns:a16="http://schemas.microsoft.com/office/drawing/2014/main" id="{BC461CF4-6AFA-4D9E-8CE1-5B859B6ECE49}"/>
                </a:ext>
              </a:extLst>
            </p:cNvPr>
            <p:cNvGrpSpPr/>
            <p:nvPr/>
          </p:nvGrpSpPr>
          <p:grpSpPr>
            <a:xfrm>
              <a:off x="8269253" y="2241501"/>
              <a:ext cx="895605" cy="895605"/>
              <a:chOff x="8269253" y="2241501"/>
              <a:chExt cx="895605" cy="895605"/>
            </a:xfrm>
          </p:grpSpPr>
          <p:sp>
            <p:nvSpPr>
              <p:cNvPr id="183" name="Oval 182">
                <a:extLst>
                  <a:ext uri="{FF2B5EF4-FFF2-40B4-BE49-F238E27FC236}">
                    <a16:creationId xmlns:a16="http://schemas.microsoft.com/office/drawing/2014/main" id="{DA425C88-D44C-48AE-84C0-B543CE101CAB}"/>
                  </a:ext>
                </a:extLst>
              </p:cNvPr>
              <p:cNvSpPr/>
              <p:nvPr/>
            </p:nvSpPr>
            <p:spPr>
              <a:xfrm>
                <a:off x="8269253" y="2241501"/>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1" name="Picture 3">
                <a:extLst>
                  <a:ext uri="{FF2B5EF4-FFF2-40B4-BE49-F238E27FC236}">
                    <a16:creationId xmlns:a16="http://schemas.microsoft.com/office/drawing/2014/main" id="{17BDD303-C611-4BBA-A7A3-4E404CC7C042}"/>
                  </a:ext>
                </a:extLst>
              </p:cNvPr>
              <p:cNvGrpSpPr/>
              <p:nvPr/>
            </p:nvGrpSpPr>
            <p:grpSpPr>
              <a:xfrm>
                <a:off x="8338998" y="2343151"/>
                <a:ext cx="756116" cy="692306"/>
                <a:chOff x="8423971" y="2384050"/>
                <a:chExt cx="849557" cy="777863"/>
              </a:xfrm>
            </p:grpSpPr>
            <p:sp>
              <p:nvSpPr>
                <p:cNvPr id="13" name="Freeform: Shape 12">
                  <a:extLst>
                    <a:ext uri="{FF2B5EF4-FFF2-40B4-BE49-F238E27FC236}">
                      <a16:creationId xmlns:a16="http://schemas.microsoft.com/office/drawing/2014/main" id="{F81F36A2-125D-43E2-BBB0-E6B3C743BD14}"/>
                    </a:ext>
                  </a:extLst>
                </p:cNvPr>
                <p:cNvSpPr/>
                <p:nvPr/>
              </p:nvSpPr>
              <p:spPr>
                <a:xfrm>
                  <a:off x="8664597" y="2384050"/>
                  <a:ext cx="294644" cy="196430"/>
                </a:xfrm>
                <a:custGeom>
                  <a:avLst/>
                  <a:gdLst>
                    <a:gd name="connsiteX0" fmla="*/ 11049 w 294644"/>
                    <a:gd name="connsiteY0" fmla="*/ 11049 h 196430"/>
                    <a:gd name="connsiteX1" fmla="*/ 185380 w 294644"/>
                    <a:gd name="connsiteY1" fmla="*/ 185381 h 196430"/>
                    <a:gd name="connsiteX2" fmla="*/ 288015 w 294644"/>
                    <a:gd name="connsiteY2" fmla="*/ 80782 h 196430"/>
                  </a:gdLst>
                  <a:ahLst/>
                  <a:cxnLst>
                    <a:cxn ang="0">
                      <a:pos x="connsiteX0" y="connsiteY0"/>
                    </a:cxn>
                    <a:cxn ang="0">
                      <a:pos x="connsiteX1" y="connsiteY1"/>
                    </a:cxn>
                    <a:cxn ang="0">
                      <a:pos x="connsiteX2" y="connsiteY2"/>
                    </a:cxn>
                  </a:cxnLst>
                  <a:rect l="l" t="t" r="r" b="b"/>
                  <a:pathLst>
                    <a:path w="294644" h="196430">
                      <a:moveTo>
                        <a:pt x="11049" y="11049"/>
                      </a:moveTo>
                      <a:lnTo>
                        <a:pt x="185380" y="185381"/>
                      </a:lnTo>
                      <a:lnTo>
                        <a:pt x="288015" y="80782"/>
                      </a:lnTo>
                    </a:path>
                  </a:pathLst>
                </a:custGeom>
                <a:noFill/>
                <a:ln w="15875" cap="rnd">
                  <a:solidFill>
                    <a:schemeClr val="accent5"/>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09D3CE49-878B-45A7-AD96-B7031DE1B710}"/>
                    </a:ext>
                  </a:extLst>
                </p:cNvPr>
                <p:cNvSpPr/>
                <p:nvPr/>
              </p:nvSpPr>
              <p:spPr>
                <a:xfrm>
                  <a:off x="8897366" y="2413024"/>
                  <a:ext cx="108036" cy="108037"/>
                </a:xfrm>
                <a:custGeom>
                  <a:avLst/>
                  <a:gdLst>
                    <a:gd name="connsiteX0" fmla="*/ 11049 w 108036"/>
                    <a:gd name="connsiteY0" fmla="*/ 11049 h 108036"/>
                    <a:gd name="connsiteX1" fmla="*/ 97969 w 108036"/>
                    <a:gd name="connsiteY1" fmla="*/ 11049 h 108036"/>
                    <a:gd name="connsiteX2" fmla="*/ 97969 w 108036"/>
                    <a:gd name="connsiteY2" fmla="*/ 98461 h 108036"/>
                  </a:gdLst>
                  <a:ahLst/>
                  <a:cxnLst>
                    <a:cxn ang="0">
                      <a:pos x="connsiteX0" y="connsiteY0"/>
                    </a:cxn>
                    <a:cxn ang="0">
                      <a:pos x="connsiteX1" y="connsiteY1"/>
                    </a:cxn>
                    <a:cxn ang="0">
                      <a:pos x="connsiteX2" y="connsiteY2"/>
                    </a:cxn>
                  </a:cxnLst>
                  <a:rect l="l" t="t" r="r" b="b"/>
                  <a:pathLst>
                    <a:path w="108036" h="108036">
                      <a:moveTo>
                        <a:pt x="11049" y="11049"/>
                      </a:moveTo>
                      <a:lnTo>
                        <a:pt x="97969" y="11049"/>
                      </a:lnTo>
                      <a:lnTo>
                        <a:pt x="97969" y="98461"/>
                      </a:lnTo>
                    </a:path>
                  </a:pathLst>
                </a:custGeom>
                <a:noFill/>
                <a:ln w="15875" cap="rnd">
                  <a:solidFill>
                    <a:schemeClr val="accent5"/>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26AAF2E7-8009-488D-B92E-E0C201C91833}"/>
                    </a:ext>
                  </a:extLst>
                </p:cNvPr>
                <p:cNvSpPr/>
                <p:nvPr/>
              </p:nvSpPr>
              <p:spPr>
                <a:xfrm>
                  <a:off x="8693570" y="2616820"/>
                  <a:ext cx="309377" cy="309377"/>
                </a:xfrm>
                <a:custGeom>
                  <a:avLst/>
                  <a:gdLst>
                    <a:gd name="connsiteX0" fmla="*/ 301765 w 309376"/>
                    <a:gd name="connsiteY0" fmla="*/ 156407 h 309377"/>
                    <a:gd name="connsiteX1" fmla="*/ 156407 w 309376"/>
                    <a:gd name="connsiteY1" fmla="*/ 301766 h 309377"/>
                    <a:gd name="connsiteX2" fmla="*/ 11049 w 309376"/>
                    <a:gd name="connsiteY2" fmla="*/ 156407 h 309377"/>
                    <a:gd name="connsiteX3" fmla="*/ 156407 w 309376"/>
                    <a:gd name="connsiteY3" fmla="*/ 11049 h 309377"/>
                    <a:gd name="connsiteX4" fmla="*/ 301765 w 309376"/>
                    <a:gd name="connsiteY4" fmla="*/ 156407 h 309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6" h="309377">
                      <a:moveTo>
                        <a:pt x="301765" y="156407"/>
                      </a:moveTo>
                      <a:cubicBezTo>
                        <a:pt x="301765" y="236687"/>
                        <a:pt x="236686" y="301766"/>
                        <a:pt x="156407" y="301766"/>
                      </a:cubicBezTo>
                      <a:cubicBezTo>
                        <a:pt x="76128" y="301766"/>
                        <a:pt x="11049" y="236687"/>
                        <a:pt x="11049" y="156407"/>
                      </a:cubicBezTo>
                      <a:cubicBezTo>
                        <a:pt x="11049" y="76128"/>
                        <a:pt x="76128" y="11049"/>
                        <a:pt x="156407" y="11049"/>
                      </a:cubicBezTo>
                      <a:cubicBezTo>
                        <a:pt x="236686" y="11049"/>
                        <a:pt x="301765" y="76128"/>
                        <a:pt x="301765" y="156407"/>
                      </a:cubicBezTo>
                      <a:close/>
                    </a:path>
                  </a:pathLst>
                </a:custGeom>
                <a:noFill/>
                <a:ln w="15875" cap="rnd">
                  <a:solidFill>
                    <a:schemeClr val="accent5"/>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D6306BF3-6BB9-49A4-9ADE-7E7EFDFA1409}"/>
                    </a:ext>
                  </a:extLst>
                </p:cNvPr>
                <p:cNvSpPr/>
                <p:nvPr/>
              </p:nvSpPr>
              <p:spPr>
                <a:xfrm>
                  <a:off x="9016697" y="2424810"/>
                  <a:ext cx="162054" cy="294645"/>
                </a:xfrm>
                <a:custGeom>
                  <a:avLst/>
                  <a:gdLst>
                    <a:gd name="connsiteX0" fmla="*/ 77835 w 162054"/>
                    <a:gd name="connsiteY0" fmla="*/ 11049 h 294645"/>
                    <a:gd name="connsiteX1" fmla="*/ 11049 w 162054"/>
                    <a:gd name="connsiteY1" fmla="*/ 248730 h 294645"/>
                    <a:gd name="connsiteX2" fmla="*/ 151987 w 162054"/>
                    <a:gd name="connsiteY2" fmla="*/ 286542 h 294645"/>
                  </a:gdLst>
                  <a:ahLst/>
                  <a:cxnLst>
                    <a:cxn ang="0">
                      <a:pos x="connsiteX0" y="connsiteY0"/>
                    </a:cxn>
                    <a:cxn ang="0">
                      <a:pos x="connsiteX1" y="connsiteY1"/>
                    </a:cxn>
                    <a:cxn ang="0">
                      <a:pos x="connsiteX2" y="connsiteY2"/>
                    </a:cxn>
                  </a:cxnLst>
                  <a:rect l="l" t="t" r="r" b="b"/>
                  <a:pathLst>
                    <a:path w="162054" h="294645">
                      <a:moveTo>
                        <a:pt x="77835" y="11049"/>
                      </a:moveTo>
                      <a:lnTo>
                        <a:pt x="11049" y="248730"/>
                      </a:lnTo>
                      <a:lnTo>
                        <a:pt x="151987" y="286542"/>
                      </a:lnTo>
                    </a:path>
                  </a:pathLst>
                </a:custGeom>
                <a:noFill/>
                <a:ln w="15875" cap="rnd">
                  <a:solidFill>
                    <a:schemeClr val="accent5"/>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18458AF2-3D97-42ED-8BE3-4C6D61355D43}"/>
                    </a:ext>
                  </a:extLst>
                </p:cNvPr>
                <p:cNvSpPr/>
                <p:nvPr/>
              </p:nvSpPr>
              <p:spPr>
                <a:xfrm>
                  <a:off x="9138483" y="2641865"/>
                  <a:ext cx="98215" cy="137501"/>
                </a:xfrm>
                <a:custGeom>
                  <a:avLst/>
                  <a:gdLst>
                    <a:gd name="connsiteX0" fmla="*/ 44442 w 98214"/>
                    <a:gd name="connsiteY0" fmla="*/ 11049 h 137501"/>
                    <a:gd name="connsiteX1" fmla="*/ 87166 w 98214"/>
                    <a:gd name="connsiteY1" fmla="*/ 87166 h 137501"/>
                    <a:gd name="connsiteX2" fmla="*/ 11049 w 98214"/>
                    <a:gd name="connsiteY2" fmla="*/ 129889 h 137501"/>
                  </a:gdLst>
                  <a:ahLst/>
                  <a:cxnLst>
                    <a:cxn ang="0">
                      <a:pos x="connsiteX0" y="connsiteY0"/>
                    </a:cxn>
                    <a:cxn ang="0">
                      <a:pos x="connsiteX1" y="connsiteY1"/>
                    </a:cxn>
                    <a:cxn ang="0">
                      <a:pos x="connsiteX2" y="connsiteY2"/>
                    </a:cxn>
                  </a:cxnLst>
                  <a:rect l="l" t="t" r="r" b="b"/>
                  <a:pathLst>
                    <a:path w="98214" h="137501">
                      <a:moveTo>
                        <a:pt x="44442" y="11049"/>
                      </a:moveTo>
                      <a:lnTo>
                        <a:pt x="87166" y="87166"/>
                      </a:lnTo>
                      <a:lnTo>
                        <a:pt x="11049" y="129889"/>
                      </a:lnTo>
                    </a:path>
                  </a:pathLst>
                </a:custGeom>
                <a:noFill/>
                <a:ln w="15875" cap="rnd">
                  <a:solidFill>
                    <a:schemeClr val="accent5"/>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0BB624F2-0A46-447A-83A1-F51F78DDD1F3}"/>
                    </a:ext>
                  </a:extLst>
                </p:cNvPr>
                <p:cNvSpPr/>
                <p:nvPr/>
              </p:nvSpPr>
              <p:spPr>
                <a:xfrm>
                  <a:off x="9013259" y="2807848"/>
                  <a:ext cx="260269" cy="220984"/>
                </a:xfrm>
                <a:custGeom>
                  <a:avLst/>
                  <a:gdLst>
                    <a:gd name="connsiteX0" fmla="*/ 250693 w 260269"/>
                    <a:gd name="connsiteY0" fmla="*/ 11049 h 220983"/>
                    <a:gd name="connsiteX1" fmla="*/ 11049 w 260269"/>
                    <a:gd name="connsiteY1" fmla="*/ 70469 h 220983"/>
                    <a:gd name="connsiteX2" fmla="*/ 47880 w 260269"/>
                    <a:gd name="connsiteY2" fmla="*/ 211899 h 220983"/>
                  </a:gdLst>
                  <a:ahLst/>
                  <a:cxnLst>
                    <a:cxn ang="0">
                      <a:pos x="connsiteX0" y="connsiteY0"/>
                    </a:cxn>
                    <a:cxn ang="0">
                      <a:pos x="connsiteX1" y="connsiteY1"/>
                    </a:cxn>
                    <a:cxn ang="0">
                      <a:pos x="connsiteX2" y="connsiteY2"/>
                    </a:cxn>
                  </a:cxnLst>
                  <a:rect l="l" t="t" r="r" b="b"/>
                  <a:pathLst>
                    <a:path w="260269" h="220983">
                      <a:moveTo>
                        <a:pt x="250693" y="11049"/>
                      </a:moveTo>
                      <a:lnTo>
                        <a:pt x="11049" y="70469"/>
                      </a:lnTo>
                      <a:lnTo>
                        <a:pt x="47880" y="211899"/>
                      </a:lnTo>
                    </a:path>
                  </a:pathLst>
                </a:custGeom>
                <a:noFill/>
                <a:ln w="15875" cap="rnd">
                  <a:solidFill>
                    <a:schemeClr val="accent5"/>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9C4F5C0B-409C-4098-89E1-8084EE8AA24A}"/>
                    </a:ext>
                  </a:extLst>
                </p:cNvPr>
                <p:cNvSpPr/>
                <p:nvPr/>
              </p:nvSpPr>
              <p:spPr>
                <a:xfrm>
                  <a:off x="8987723" y="2992001"/>
                  <a:ext cx="137501" cy="93304"/>
                </a:xfrm>
                <a:custGeom>
                  <a:avLst/>
                  <a:gdLst>
                    <a:gd name="connsiteX0" fmla="*/ 130871 w 137500"/>
                    <a:gd name="connsiteY0" fmla="*/ 11049 h 93304"/>
                    <a:gd name="connsiteX1" fmla="*/ 85692 w 137500"/>
                    <a:gd name="connsiteY1" fmla="*/ 85693 h 93304"/>
                    <a:gd name="connsiteX2" fmla="*/ 11049 w 137500"/>
                    <a:gd name="connsiteY2" fmla="*/ 40514 h 93304"/>
                  </a:gdLst>
                  <a:ahLst/>
                  <a:cxnLst>
                    <a:cxn ang="0">
                      <a:pos x="connsiteX0" y="connsiteY0"/>
                    </a:cxn>
                    <a:cxn ang="0">
                      <a:pos x="connsiteX1" y="connsiteY1"/>
                    </a:cxn>
                    <a:cxn ang="0">
                      <a:pos x="connsiteX2" y="connsiteY2"/>
                    </a:cxn>
                  </a:cxnLst>
                  <a:rect l="l" t="t" r="r" b="b"/>
                  <a:pathLst>
                    <a:path w="137500" h="93304">
                      <a:moveTo>
                        <a:pt x="130871" y="11049"/>
                      </a:moveTo>
                      <a:lnTo>
                        <a:pt x="85692" y="85693"/>
                      </a:lnTo>
                      <a:lnTo>
                        <a:pt x="11049" y="40514"/>
                      </a:lnTo>
                    </a:path>
                  </a:pathLst>
                </a:custGeom>
                <a:noFill/>
                <a:ln w="15875" cap="rnd">
                  <a:solidFill>
                    <a:schemeClr val="accent5"/>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88DF0CEA-92A3-4E8D-8E71-AAE52B891093}"/>
                    </a:ext>
                  </a:extLst>
                </p:cNvPr>
                <p:cNvSpPr/>
                <p:nvPr/>
              </p:nvSpPr>
              <p:spPr>
                <a:xfrm>
                  <a:off x="8522676" y="2834366"/>
                  <a:ext cx="162054" cy="294645"/>
                </a:xfrm>
                <a:custGeom>
                  <a:avLst/>
                  <a:gdLst>
                    <a:gd name="connsiteX0" fmla="*/ 95023 w 162054"/>
                    <a:gd name="connsiteY0" fmla="*/ 284087 h 294645"/>
                    <a:gd name="connsiteX1" fmla="*/ 153461 w 162054"/>
                    <a:gd name="connsiteY1" fmla="*/ 44442 h 294645"/>
                    <a:gd name="connsiteX2" fmla="*/ 11049 w 162054"/>
                    <a:gd name="connsiteY2" fmla="*/ 11049 h 294645"/>
                  </a:gdLst>
                  <a:ahLst/>
                  <a:cxnLst>
                    <a:cxn ang="0">
                      <a:pos x="connsiteX0" y="connsiteY0"/>
                    </a:cxn>
                    <a:cxn ang="0">
                      <a:pos x="connsiteX1" y="connsiteY1"/>
                    </a:cxn>
                    <a:cxn ang="0">
                      <a:pos x="connsiteX2" y="connsiteY2"/>
                    </a:cxn>
                  </a:cxnLst>
                  <a:rect l="l" t="t" r="r" b="b"/>
                  <a:pathLst>
                    <a:path w="162054" h="294645">
                      <a:moveTo>
                        <a:pt x="95023" y="284087"/>
                      </a:moveTo>
                      <a:lnTo>
                        <a:pt x="153461" y="44442"/>
                      </a:lnTo>
                      <a:lnTo>
                        <a:pt x="11049" y="11049"/>
                      </a:lnTo>
                    </a:path>
                  </a:pathLst>
                </a:custGeom>
                <a:noFill/>
                <a:ln w="15875" cap="rnd">
                  <a:solidFill>
                    <a:schemeClr val="accent5"/>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8756BDA1-2DF5-43C2-B248-EFF6F5BE066C}"/>
                    </a:ext>
                  </a:extLst>
                </p:cNvPr>
                <p:cNvSpPr/>
                <p:nvPr/>
              </p:nvSpPr>
              <p:spPr>
                <a:xfrm>
                  <a:off x="8465221" y="2773473"/>
                  <a:ext cx="93304" cy="137501"/>
                </a:xfrm>
                <a:custGeom>
                  <a:avLst/>
                  <a:gdLst>
                    <a:gd name="connsiteX0" fmla="*/ 56719 w 93304"/>
                    <a:gd name="connsiteY0" fmla="*/ 130871 h 137501"/>
                    <a:gd name="connsiteX1" fmla="*/ 11049 w 93304"/>
                    <a:gd name="connsiteY1" fmla="*/ 56228 h 137501"/>
                    <a:gd name="connsiteX2" fmla="*/ 85692 w 93304"/>
                    <a:gd name="connsiteY2" fmla="*/ 11049 h 137501"/>
                  </a:gdLst>
                  <a:ahLst/>
                  <a:cxnLst>
                    <a:cxn ang="0">
                      <a:pos x="connsiteX0" y="connsiteY0"/>
                    </a:cxn>
                    <a:cxn ang="0">
                      <a:pos x="connsiteX1" y="connsiteY1"/>
                    </a:cxn>
                    <a:cxn ang="0">
                      <a:pos x="connsiteX2" y="connsiteY2"/>
                    </a:cxn>
                  </a:cxnLst>
                  <a:rect l="l" t="t" r="r" b="b"/>
                  <a:pathLst>
                    <a:path w="93304" h="137501">
                      <a:moveTo>
                        <a:pt x="56719" y="130871"/>
                      </a:moveTo>
                      <a:lnTo>
                        <a:pt x="11049" y="56228"/>
                      </a:lnTo>
                      <a:lnTo>
                        <a:pt x="85692" y="11049"/>
                      </a:lnTo>
                    </a:path>
                  </a:pathLst>
                </a:custGeom>
                <a:noFill/>
                <a:ln w="15875" cap="rnd">
                  <a:solidFill>
                    <a:schemeClr val="accent5"/>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85CA8015-53DA-433E-A21A-E7B4A222F15B}"/>
                    </a:ext>
                  </a:extLst>
                </p:cNvPr>
                <p:cNvSpPr/>
                <p:nvPr/>
              </p:nvSpPr>
              <p:spPr>
                <a:xfrm>
                  <a:off x="8734820" y="2965483"/>
                  <a:ext cx="294644" cy="196430"/>
                </a:xfrm>
                <a:custGeom>
                  <a:avLst/>
                  <a:gdLst>
                    <a:gd name="connsiteX0" fmla="*/ 287033 w 294644"/>
                    <a:gd name="connsiteY0" fmla="*/ 186854 h 196430"/>
                    <a:gd name="connsiteX1" fmla="*/ 113684 w 294644"/>
                    <a:gd name="connsiteY1" fmla="*/ 11049 h 196430"/>
                    <a:gd name="connsiteX2" fmla="*/ 11049 w 294644"/>
                    <a:gd name="connsiteY2" fmla="*/ 115157 h 196430"/>
                  </a:gdLst>
                  <a:ahLst/>
                  <a:cxnLst>
                    <a:cxn ang="0">
                      <a:pos x="connsiteX0" y="connsiteY0"/>
                    </a:cxn>
                    <a:cxn ang="0">
                      <a:pos x="connsiteX1" y="connsiteY1"/>
                    </a:cxn>
                    <a:cxn ang="0">
                      <a:pos x="connsiteX2" y="connsiteY2"/>
                    </a:cxn>
                  </a:cxnLst>
                  <a:rect l="l" t="t" r="r" b="b"/>
                  <a:pathLst>
                    <a:path w="294644" h="196430">
                      <a:moveTo>
                        <a:pt x="287033" y="186854"/>
                      </a:moveTo>
                      <a:lnTo>
                        <a:pt x="113684" y="11049"/>
                      </a:lnTo>
                      <a:lnTo>
                        <a:pt x="11049" y="115157"/>
                      </a:lnTo>
                    </a:path>
                  </a:pathLst>
                </a:custGeom>
                <a:noFill/>
                <a:ln w="15875" cap="rnd">
                  <a:solidFill>
                    <a:schemeClr val="accent5"/>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F4D2FC47-A9CB-4643-9D55-169EDB0FCF7E}"/>
                    </a:ext>
                  </a:extLst>
                </p:cNvPr>
                <p:cNvSpPr/>
                <p:nvPr/>
              </p:nvSpPr>
              <p:spPr>
                <a:xfrm>
                  <a:off x="8691115" y="3022448"/>
                  <a:ext cx="108036" cy="108037"/>
                </a:xfrm>
                <a:custGeom>
                  <a:avLst/>
                  <a:gdLst>
                    <a:gd name="connsiteX0" fmla="*/ 98460 w 108036"/>
                    <a:gd name="connsiteY0" fmla="*/ 98952 h 108036"/>
                    <a:gd name="connsiteX1" fmla="*/ 11049 w 108036"/>
                    <a:gd name="connsiteY1" fmla="*/ 98461 h 108036"/>
                    <a:gd name="connsiteX2" fmla="*/ 12031 w 108036"/>
                    <a:gd name="connsiteY2" fmla="*/ 11049 h 108036"/>
                  </a:gdLst>
                  <a:ahLst/>
                  <a:cxnLst>
                    <a:cxn ang="0">
                      <a:pos x="connsiteX0" y="connsiteY0"/>
                    </a:cxn>
                    <a:cxn ang="0">
                      <a:pos x="connsiteX1" y="connsiteY1"/>
                    </a:cxn>
                    <a:cxn ang="0">
                      <a:pos x="connsiteX2" y="connsiteY2"/>
                    </a:cxn>
                  </a:cxnLst>
                  <a:rect l="l" t="t" r="r" b="b"/>
                  <a:pathLst>
                    <a:path w="108036" h="108036">
                      <a:moveTo>
                        <a:pt x="98460" y="98952"/>
                      </a:moveTo>
                      <a:lnTo>
                        <a:pt x="11049" y="98461"/>
                      </a:lnTo>
                      <a:lnTo>
                        <a:pt x="12031" y="11049"/>
                      </a:lnTo>
                    </a:path>
                  </a:pathLst>
                </a:custGeom>
                <a:noFill/>
                <a:ln w="15875" cap="rnd">
                  <a:solidFill>
                    <a:schemeClr val="accent5"/>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045616DA-C9D4-464F-A0D5-B043855D498D}"/>
                    </a:ext>
                  </a:extLst>
                </p:cNvPr>
                <p:cNvSpPr/>
                <p:nvPr/>
              </p:nvSpPr>
              <p:spPr>
                <a:xfrm>
                  <a:off x="8423971" y="2524007"/>
                  <a:ext cx="255358" cy="230805"/>
                </a:xfrm>
                <a:custGeom>
                  <a:avLst/>
                  <a:gdLst>
                    <a:gd name="connsiteX0" fmla="*/ 11049 w 255358"/>
                    <a:gd name="connsiteY0" fmla="*/ 219756 h 230805"/>
                    <a:gd name="connsiteX1" fmla="*/ 247747 w 255358"/>
                    <a:gd name="connsiteY1" fmla="*/ 151006 h 230805"/>
                    <a:gd name="connsiteX2" fmla="*/ 205514 w 255358"/>
                    <a:gd name="connsiteY2" fmla="*/ 11049 h 230805"/>
                  </a:gdLst>
                  <a:ahLst/>
                  <a:cxnLst>
                    <a:cxn ang="0">
                      <a:pos x="connsiteX0" y="connsiteY0"/>
                    </a:cxn>
                    <a:cxn ang="0">
                      <a:pos x="connsiteX1" y="connsiteY1"/>
                    </a:cxn>
                    <a:cxn ang="0">
                      <a:pos x="connsiteX2" y="connsiteY2"/>
                    </a:cxn>
                  </a:cxnLst>
                  <a:rect l="l" t="t" r="r" b="b"/>
                  <a:pathLst>
                    <a:path w="255358" h="230805">
                      <a:moveTo>
                        <a:pt x="11049" y="219756"/>
                      </a:moveTo>
                      <a:lnTo>
                        <a:pt x="247747" y="151006"/>
                      </a:lnTo>
                      <a:lnTo>
                        <a:pt x="205514" y="11049"/>
                      </a:lnTo>
                    </a:path>
                  </a:pathLst>
                </a:custGeom>
                <a:noFill/>
                <a:ln w="15875" cap="rnd">
                  <a:solidFill>
                    <a:schemeClr val="accent5"/>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B8235C7E-73DB-4239-A605-4663B8977EAA}"/>
                    </a:ext>
                  </a:extLst>
                </p:cNvPr>
                <p:cNvSpPr/>
                <p:nvPr/>
              </p:nvSpPr>
              <p:spPr>
                <a:xfrm>
                  <a:off x="8561471" y="2466551"/>
                  <a:ext cx="137501" cy="98215"/>
                </a:xfrm>
                <a:custGeom>
                  <a:avLst/>
                  <a:gdLst>
                    <a:gd name="connsiteX0" fmla="*/ 11049 w 137500"/>
                    <a:gd name="connsiteY0" fmla="*/ 87657 h 98215"/>
                    <a:gd name="connsiteX1" fmla="*/ 52790 w 137500"/>
                    <a:gd name="connsiteY1" fmla="*/ 11049 h 98215"/>
                    <a:gd name="connsiteX2" fmla="*/ 129398 w 137500"/>
                    <a:gd name="connsiteY2" fmla="*/ 53282 h 98215"/>
                  </a:gdLst>
                  <a:ahLst/>
                  <a:cxnLst>
                    <a:cxn ang="0">
                      <a:pos x="connsiteX0" y="connsiteY0"/>
                    </a:cxn>
                    <a:cxn ang="0">
                      <a:pos x="connsiteX1" y="connsiteY1"/>
                    </a:cxn>
                    <a:cxn ang="0">
                      <a:pos x="connsiteX2" y="connsiteY2"/>
                    </a:cxn>
                  </a:cxnLst>
                  <a:rect l="l" t="t" r="r" b="b"/>
                  <a:pathLst>
                    <a:path w="137500" h="98215">
                      <a:moveTo>
                        <a:pt x="11049" y="87657"/>
                      </a:moveTo>
                      <a:lnTo>
                        <a:pt x="52790" y="11049"/>
                      </a:lnTo>
                      <a:lnTo>
                        <a:pt x="129398" y="53282"/>
                      </a:lnTo>
                    </a:path>
                  </a:pathLst>
                </a:custGeom>
                <a:noFill/>
                <a:ln w="15875" cap="rnd">
                  <a:solidFill>
                    <a:schemeClr val="accent5"/>
                  </a:solidFill>
                  <a:prstDash val="solid"/>
                  <a:round/>
                </a:ln>
              </p:spPr>
              <p:txBody>
                <a:bodyPr rtlCol="0" anchor="ctr"/>
                <a:lstStyle/>
                <a:p>
                  <a:endParaRPr lang="en-US"/>
                </a:p>
              </p:txBody>
            </p:sp>
          </p:grpSp>
        </p:grpSp>
      </p:grpSp>
      <p:grpSp>
        <p:nvGrpSpPr>
          <p:cNvPr id="64" name="Group 63">
            <a:extLst>
              <a:ext uri="{FF2B5EF4-FFF2-40B4-BE49-F238E27FC236}">
                <a16:creationId xmlns:a16="http://schemas.microsoft.com/office/drawing/2014/main" id="{8BA34469-5752-4233-B59D-8747E8F01A3C}"/>
              </a:ext>
            </a:extLst>
          </p:cNvPr>
          <p:cNvGrpSpPr/>
          <p:nvPr/>
        </p:nvGrpSpPr>
        <p:grpSpPr>
          <a:xfrm>
            <a:off x="8094540" y="3518154"/>
            <a:ext cx="3003156" cy="895605"/>
            <a:chOff x="8269253" y="3475215"/>
            <a:chExt cx="3003156" cy="895605"/>
          </a:xfrm>
        </p:grpSpPr>
        <p:sp>
          <p:nvSpPr>
            <p:cNvPr id="186" name="Rectangle 185">
              <a:extLst>
                <a:ext uri="{FF2B5EF4-FFF2-40B4-BE49-F238E27FC236}">
                  <a16:creationId xmlns:a16="http://schemas.microsoft.com/office/drawing/2014/main" id="{3046F2B3-BBC9-4380-ACFF-264B382F2A75}"/>
                </a:ext>
              </a:extLst>
            </p:cNvPr>
            <p:cNvSpPr/>
            <p:nvPr/>
          </p:nvSpPr>
          <p:spPr>
            <a:xfrm>
              <a:off x="9325813" y="3701418"/>
              <a:ext cx="1946596" cy="443198"/>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Client-side Integrity Defense</a:t>
              </a:r>
            </a:p>
          </p:txBody>
        </p:sp>
        <p:grpSp>
          <p:nvGrpSpPr>
            <p:cNvPr id="61" name="Group 60">
              <a:extLst>
                <a:ext uri="{FF2B5EF4-FFF2-40B4-BE49-F238E27FC236}">
                  <a16:creationId xmlns:a16="http://schemas.microsoft.com/office/drawing/2014/main" id="{3E3429A2-29D0-4525-BE99-0D61E6925DBD}"/>
                </a:ext>
              </a:extLst>
            </p:cNvPr>
            <p:cNvGrpSpPr/>
            <p:nvPr/>
          </p:nvGrpSpPr>
          <p:grpSpPr>
            <a:xfrm>
              <a:off x="8269253" y="3475215"/>
              <a:ext cx="895605" cy="895605"/>
              <a:chOff x="8269253" y="3475215"/>
              <a:chExt cx="895605" cy="895605"/>
            </a:xfrm>
          </p:grpSpPr>
          <p:sp>
            <p:nvSpPr>
              <p:cNvPr id="187" name="Oval 186">
                <a:extLst>
                  <a:ext uri="{FF2B5EF4-FFF2-40B4-BE49-F238E27FC236}">
                    <a16:creationId xmlns:a16="http://schemas.microsoft.com/office/drawing/2014/main" id="{1EA8EB8E-A9A2-4554-AD0E-D69D6BE117C3}"/>
                  </a:ext>
                </a:extLst>
              </p:cNvPr>
              <p:cNvSpPr/>
              <p:nvPr/>
            </p:nvSpPr>
            <p:spPr>
              <a:xfrm>
                <a:off x="8269253" y="3475215"/>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55" name="Group 4">
                <a:extLst>
                  <a:ext uri="{FF2B5EF4-FFF2-40B4-BE49-F238E27FC236}">
                    <a16:creationId xmlns:a16="http://schemas.microsoft.com/office/drawing/2014/main" id="{7A5B45CD-AA8D-4CDA-91A5-B3D05E4D6856}"/>
                  </a:ext>
                </a:extLst>
              </p:cNvPr>
              <p:cNvGrpSpPr>
                <a:grpSpLocks noChangeAspect="1"/>
              </p:cNvGrpSpPr>
              <p:nvPr/>
            </p:nvGrpSpPr>
            <p:grpSpPr bwMode="auto">
              <a:xfrm>
                <a:off x="8472797" y="3603446"/>
                <a:ext cx="488517" cy="639143"/>
                <a:chOff x="3601" y="1846"/>
                <a:chExt cx="480" cy="628"/>
              </a:xfrm>
            </p:grpSpPr>
            <p:sp>
              <p:nvSpPr>
                <p:cNvPr id="57" name="Freeform 5">
                  <a:extLst>
                    <a:ext uri="{FF2B5EF4-FFF2-40B4-BE49-F238E27FC236}">
                      <a16:creationId xmlns:a16="http://schemas.microsoft.com/office/drawing/2014/main" id="{A2778CBE-261F-47F8-A169-82B2295447F3}"/>
                    </a:ext>
                  </a:extLst>
                </p:cNvPr>
                <p:cNvSpPr>
                  <a:spLocks/>
                </p:cNvSpPr>
                <p:nvPr/>
              </p:nvSpPr>
              <p:spPr bwMode="auto">
                <a:xfrm>
                  <a:off x="3601" y="2105"/>
                  <a:ext cx="217" cy="317"/>
                </a:xfrm>
                <a:custGeom>
                  <a:avLst/>
                  <a:gdLst>
                    <a:gd name="T0" fmla="*/ 105 w 105"/>
                    <a:gd name="T1" fmla="*/ 0 h 154"/>
                    <a:gd name="T2" fmla="*/ 76 w 105"/>
                    <a:gd name="T3" fmla="*/ 0 h 154"/>
                    <a:gd name="T4" fmla="*/ 0 w 105"/>
                    <a:gd name="T5" fmla="*/ 77 h 154"/>
                    <a:gd name="T6" fmla="*/ 0 w 105"/>
                    <a:gd name="T7" fmla="*/ 154 h 154"/>
                  </a:gdLst>
                  <a:ahLst/>
                  <a:cxnLst>
                    <a:cxn ang="0">
                      <a:pos x="T0" y="T1"/>
                    </a:cxn>
                    <a:cxn ang="0">
                      <a:pos x="T2" y="T3"/>
                    </a:cxn>
                    <a:cxn ang="0">
                      <a:pos x="T4" y="T5"/>
                    </a:cxn>
                    <a:cxn ang="0">
                      <a:pos x="T6" y="T7"/>
                    </a:cxn>
                  </a:cxnLst>
                  <a:rect l="0" t="0" r="r" b="b"/>
                  <a:pathLst>
                    <a:path w="105" h="154">
                      <a:moveTo>
                        <a:pt x="105" y="0"/>
                      </a:moveTo>
                      <a:cubicBezTo>
                        <a:pt x="76" y="0"/>
                        <a:pt x="76" y="0"/>
                        <a:pt x="76" y="0"/>
                      </a:cubicBezTo>
                      <a:cubicBezTo>
                        <a:pt x="33" y="0"/>
                        <a:pt x="0" y="35"/>
                        <a:pt x="0" y="77"/>
                      </a:cubicBezTo>
                      <a:cubicBezTo>
                        <a:pt x="0" y="154"/>
                        <a:pt x="0" y="154"/>
                        <a:pt x="0" y="154"/>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Oval 6">
                  <a:extLst>
                    <a:ext uri="{FF2B5EF4-FFF2-40B4-BE49-F238E27FC236}">
                      <a16:creationId xmlns:a16="http://schemas.microsoft.com/office/drawing/2014/main" id="{83DEC911-3749-4CCB-A916-A59B75E311EB}"/>
                    </a:ext>
                  </a:extLst>
                </p:cNvPr>
                <p:cNvSpPr>
                  <a:spLocks noChangeArrowheads="1"/>
                </p:cNvSpPr>
                <p:nvPr/>
              </p:nvSpPr>
              <p:spPr bwMode="auto">
                <a:xfrm>
                  <a:off x="3688" y="1846"/>
                  <a:ext cx="259" cy="259"/>
                </a:xfrm>
                <a:prstGeom prst="ellipse">
                  <a:avLst/>
                </a:pr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7">
                  <a:extLst>
                    <a:ext uri="{FF2B5EF4-FFF2-40B4-BE49-F238E27FC236}">
                      <a16:creationId xmlns:a16="http://schemas.microsoft.com/office/drawing/2014/main" id="{30B89BD2-BC2B-418E-A5B7-78A3C4019844}"/>
                    </a:ext>
                  </a:extLst>
                </p:cNvPr>
                <p:cNvSpPr>
                  <a:spLocks/>
                </p:cNvSpPr>
                <p:nvPr/>
              </p:nvSpPr>
              <p:spPr bwMode="auto">
                <a:xfrm>
                  <a:off x="3814" y="2145"/>
                  <a:ext cx="267" cy="329"/>
                </a:xfrm>
                <a:custGeom>
                  <a:avLst/>
                  <a:gdLst>
                    <a:gd name="T0" fmla="*/ 102 w 129"/>
                    <a:gd name="T1" fmla="*/ 19 h 160"/>
                    <a:gd name="T2" fmla="*/ 94 w 129"/>
                    <a:gd name="T3" fmla="*/ 19 h 160"/>
                    <a:gd name="T4" fmla="*/ 94 w 129"/>
                    <a:gd name="T5" fmla="*/ 19 h 160"/>
                    <a:gd name="T6" fmla="*/ 75 w 129"/>
                    <a:gd name="T7" fmla="*/ 5 h 160"/>
                    <a:gd name="T8" fmla="*/ 55 w 129"/>
                    <a:gd name="T9" fmla="*/ 4 h 160"/>
                    <a:gd name="T10" fmla="*/ 34 w 129"/>
                    <a:gd name="T11" fmla="*/ 19 h 160"/>
                    <a:gd name="T12" fmla="*/ 27 w 129"/>
                    <a:gd name="T13" fmla="*/ 19 h 160"/>
                    <a:gd name="T14" fmla="*/ 0 w 129"/>
                    <a:gd name="T15" fmla="*/ 35 h 160"/>
                    <a:gd name="T16" fmla="*/ 2 w 129"/>
                    <a:gd name="T17" fmla="*/ 89 h 160"/>
                    <a:gd name="T18" fmla="*/ 30 w 129"/>
                    <a:gd name="T19" fmla="*/ 135 h 160"/>
                    <a:gd name="T20" fmla="*/ 64 w 129"/>
                    <a:gd name="T21" fmla="*/ 160 h 160"/>
                    <a:gd name="T22" fmla="*/ 64 w 129"/>
                    <a:gd name="T23" fmla="*/ 160 h 160"/>
                    <a:gd name="T24" fmla="*/ 99 w 129"/>
                    <a:gd name="T25" fmla="*/ 135 h 160"/>
                    <a:gd name="T26" fmla="*/ 126 w 129"/>
                    <a:gd name="T27" fmla="*/ 89 h 160"/>
                    <a:gd name="T28" fmla="*/ 129 w 129"/>
                    <a:gd name="T29" fmla="*/ 35 h 160"/>
                    <a:gd name="T30" fmla="*/ 102 w 129"/>
                    <a:gd name="T31" fmla="*/ 1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60">
                      <a:moveTo>
                        <a:pt x="102" y="19"/>
                      </a:moveTo>
                      <a:cubicBezTo>
                        <a:pt x="99" y="19"/>
                        <a:pt x="97" y="19"/>
                        <a:pt x="94" y="19"/>
                      </a:cubicBezTo>
                      <a:cubicBezTo>
                        <a:pt x="94" y="19"/>
                        <a:pt x="94" y="19"/>
                        <a:pt x="94" y="19"/>
                      </a:cubicBezTo>
                      <a:cubicBezTo>
                        <a:pt x="75" y="5"/>
                        <a:pt x="75" y="5"/>
                        <a:pt x="75" y="5"/>
                      </a:cubicBezTo>
                      <a:cubicBezTo>
                        <a:pt x="69" y="0"/>
                        <a:pt x="61" y="0"/>
                        <a:pt x="55" y="4"/>
                      </a:cubicBezTo>
                      <a:cubicBezTo>
                        <a:pt x="34" y="19"/>
                        <a:pt x="34" y="19"/>
                        <a:pt x="34" y="19"/>
                      </a:cubicBezTo>
                      <a:cubicBezTo>
                        <a:pt x="32" y="19"/>
                        <a:pt x="29" y="19"/>
                        <a:pt x="27" y="19"/>
                      </a:cubicBezTo>
                      <a:cubicBezTo>
                        <a:pt x="12" y="18"/>
                        <a:pt x="0" y="14"/>
                        <a:pt x="0" y="35"/>
                      </a:cubicBezTo>
                      <a:cubicBezTo>
                        <a:pt x="0" y="55"/>
                        <a:pt x="2" y="89"/>
                        <a:pt x="2" y="89"/>
                      </a:cubicBezTo>
                      <a:cubicBezTo>
                        <a:pt x="2" y="89"/>
                        <a:pt x="1" y="114"/>
                        <a:pt x="30" y="135"/>
                      </a:cubicBezTo>
                      <a:cubicBezTo>
                        <a:pt x="55" y="153"/>
                        <a:pt x="64" y="160"/>
                        <a:pt x="64" y="160"/>
                      </a:cubicBezTo>
                      <a:cubicBezTo>
                        <a:pt x="64" y="160"/>
                        <a:pt x="64" y="160"/>
                        <a:pt x="64" y="160"/>
                      </a:cubicBezTo>
                      <a:cubicBezTo>
                        <a:pt x="64" y="160"/>
                        <a:pt x="74" y="153"/>
                        <a:pt x="99" y="135"/>
                      </a:cubicBezTo>
                      <a:cubicBezTo>
                        <a:pt x="128" y="114"/>
                        <a:pt x="126" y="89"/>
                        <a:pt x="126" y="89"/>
                      </a:cubicBezTo>
                      <a:cubicBezTo>
                        <a:pt x="126" y="89"/>
                        <a:pt x="129" y="55"/>
                        <a:pt x="129" y="35"/>
                      </a:cubicBezTo>
                      <a:cubicBezTo>
                        <a:pt x="129" y="14"/>
                        <a:pt x="117" y="18"/>
                        <a:pt x="102" y="19"/>
                      </a:cubicBezTo>
                    </a:path>
                  </a:pathLst>
                </a:custGeom>
                <a:noFill/>
                <a:ln w="1587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6" name="TextBox 5"/>
          <p:cNvSpPr txBox="1"/>
          <p:nvPr/>
        </p:nvSpPr>
        <p:spPr>
          <a:xfrm>
            <a:off x="304800" y="1196752"/>
            <a:ext cx="3429369" cy="646331"/>
          </a:xfrm>
          <a:prstGeom prst="rect">
            <a:avLst/>
          </a:prstGeom>
          <a:noFill/>
        </p:spPr>
        <p:txBody>
          <a:bodyPr wrap="square" lIns="155448" tIns="155448" rIns="155448" bIns="155448" rtlCol="0">
            <a:spAutoFit/>
          </a:bodyPr>
          <a:lstStyle/>
          <a:p>
            <a:pPr>
              <a:lnSpc>
                <a:spcPct val="90000"/>
              </a:lnSpc>
              <a:spcBef>
                <a:spcPct val="0"/>
              </a:spcBef>
            </a:pPr>
            <a:r>
              <a:rPr lang="en-US" sz="2400" b="1" dirty="0">
                <a:solidFill>
                  <a:schemeClr val="tx2"/>
                </a:solidFill>
                <a:latin typeface="Arial" panose="020B0604020202020204" pitchFamily="34" charset="0"/>
                <a:ea typeface="+mj-ea"/>
                <a:cs typeface="Arial" panose="020B0604020202020204" pitchFamily="34" charset="0"/>
              </a:rPr>
              <a:t>Traditional </a:t>
            </a:r>
            <a:r>
              <a:rPr lang="en-US" sz="2400" b="1" dirty="0" err="1">
                <a:solidFill>
                  <a:schemeClr val="tx2"/>
                </a:solidFill>
                <a:latin typeface="Arial" panose="020B0604020202020204" pitchFamily="34" charset="0"/>
                <a:ea typeface="+mj-ea"/>
                <a:cs typeface="Arial" panose="020B0604020202020204" pitchFamily="34" charset="0"/>
              </a:rPr>
              <a:t>WAF</a:t>
            </a:r>
            <a:endParaRPr lang="en-US" sz="2400" b="1" dirty="0">
              <a:solidFill>
                <a:schemeClr val="tx2"/>
              </a:solidFill>
              <a:latin typeface="Arial" panose="020B0604020202020204" pitchFamily="34" charset="0"/>
              <a:ea typeface="+mj-ea"/>
              <a:cs typeface="Arial" panose="020B0604020202020204" pitchFamily="34" charset="0"/>
            </a:endParaRPr>
          </a:p>
        </p:txBody>
      </p:sp>
      <p:grpSp>
        <p:nvGrpSpPr>
          <p:cNvPr id="36" name="Group 35">
            <a:extLst>
              <a:ext uri="{FF2B5EF4-FFF2-40B4-BE49-F238E27FC236}">
                <a16:creationId xmlns:a16="http://schemas.microsoft.com/office/drawing/2014/main" id="{92972538-0E77-49C3-9AF2-9375E4F43205}"/>
              </a:ext>
            </a:extLst>
          </p:cNvPr>
          <p:cNvGrpSpPr/>
          <p:nvPr/>
        </p:nvGrpSpPr>
        <p:grpSpPr>
          <a:xfrm>
            <a:off x="493043" y="4752407"/>
            <a:ext cx="3003156" cy="895605"/>
            <a:chOff x="697986" y="4665386"/>
            <a:chExt cx="3003156" cy="895605"/>
          </a:xfrm>
        </p:grpSpPr>
        <p:sp>
          <p:nvSpPr>
            <p:cNvPr id="83" name="Rectangle 82">
              <a:extLst>
                <a:ext uri="{FF2B5EF4-FFF2-40B4-BE49-F238E27FC236}">
                  <a16:creationId xmlns:a16="http://schemas.microsoft.com/office/drawing/2014/main" id="{EC34C590-54F2-47CB-B416-8C721A293CD3}"/>
                </a:ext>
              </a:extLst>
            </p:cNvPr>
            <p:cNvSpPr/>
            <p:nvPr/>
          </p:nvSpPr>
          <p:spPr>
            <a:xfrm>
              <a:off x="1754546" y="5002389"/>
              <a:ext cx="1946596" cy="221599"/>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Blacklisting</a:t>
              </a:r>
            </a:p>
          </p:txBody>
        </p:sp>
        <p:sp>
          <p:nvSpPr>
            <p:cNvPr id="84" name="Oval 83">
              <a:extLst>
                <a:ext uri="{FF2B5EF4-FFF2-40B4-BE49-F238E27FC236}">
                  <a16:creationId xmlns:a16="http://schemas.microsoft.com/office/drawing/2014/main" id="{80D02D5B-B0F2-493C-BE67-00AC67041325}"/>
                </a:ext>
              </a:extLst>
            </p:cNvPr>
            <p:cNvSpPr/>
            <p:nvPr/>
          </p:nvSpPr>
          <p:spPr>
            <a:xfrm>
              <a:off x="697986" y="4665386"/>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2" name="Group 19">
              <a:extLst>
                <a:ext uri="{FF2B5EF4-FFF2-40B4-BE49-F238E27FC236}">
                  <a16:creationId xmlns:a16="http://schemas.microsoft.com/office/drawing/2014/main" id="{17D93582-B167-4CF5-BF82-B2B2951BD32D}"/>
                </a:ext>
              </a:extLst>
            </p:cNvPr>
            <p:cNvGrpSpPr>
              <a:grpSpLocks noChangeAspect="1"/>
            </p:cNvGrpSpPr>
            <p:nvPr/>
          </p:nvGrpSpPr>
          <p:grpSpPr bwMode="auto">
            <a:xfrm>
              <a:off x="804287" y="4769842"/>
              <a:ext cx="683448" cy="680201"/>
              <a:chOff x="5339" y="357"/>
              <a:chExt cx="842" cy="838"/>
            </a:xfrm>
          </p:grpSpPr>
          <p:sp>
            <p:nvSpPr>
              <p:cNvPr id="23" name="AutoShape 18">
                <a:extLst>
                  <a:ext uri="{FF2B5EF4-FFF2-40B4-BE49-F238E27FC236}">
                    <a16:creationId xmlns:a16="http://schemas.microsoft.com/office/drawing/2014/main" id="{7B9DEEE8-57AC-43E8-AA57-153B1E7FA510}"/>
                  </a:ext>
                </a:extLst>
              </p:cNvPr>
              <p:cNvSpPr>
                <a:spLocks noChangeAspect="1" noChangeArrowheads="1" noTextEdit="1"/>
              </p:cNvSpPr>
              <p:nvPr/>
            </p:nvSpPr>
            <p:spPr bwMode="auto">
              <a:xfrm>
                <a:off x="5339" y="357"/>
                <a:ext cx="842"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0">
                <a:extLst>
                  <a:ext uri="{FF2B5EF4-FFF2-40B4-BE49-F238E27FC236}">
                    <a16:creationId xmlns:a16="http://schemas.microsoft.com/office/drawing/2014/main" id="{2604E784-BEB8-4AAB-9305-B36BA6080D9F}"/>
                  </a:ext>
                </a:extLst>
              </p:cNvPr>
              <p:cNvSpPr>
                <a:spLocks/>
              </p:cNvSpPr>
              <p:nvPr/>
            </p:nvSpPr>
            <p:spPr bwMode="auto">
              <a:xfrm>
                <a:off x="5392" y="513"/>
                <a:ext cx="735" cy="524"/>
              </a:xfrm>
              <a:custGeom>
                <a:avLst/>
                <a:gdLst>
                  <a:gd name="T0" fmla="*/ 0 w 735"/>
                  <a:gd name="T1" fmla="*/ 53 h 524"/>
                  <a:gd name="T2" fmla="*/ 0 w 735"/>
                  <a:gd name="T3" fmla="*/ 0 h 524"/>
                  <a:gd name="T4" fmla="*/ 735 w 735"/>
                  <a:gd name="T5" fmla="*/ 0 h 524"/>
                  <a:gd name="T6" fmla="*/ 735 w 735"/>
                  <a:gd name="T7" fmla="*/ 105 h 524"/>
                  <a:gd name="T8" fmla="*/ 0 w 735"/>
                  <a:gd name="T9" fmla="*/ 105 h 524"/>
                  <a:gd name="T10" fmla="*/ 0 w 735"/>
                  <a:gd name="T11" fmla="*/ 524 h 524"/>
                  <a:gd name="T12" fmla="*/ 735 w 735"/>
                  <a:gd name="T13" fmla="*/ 524 h 524"/>
                  <a:gd name="T14" fmla="*/ 735 w 735"/>
                  <a:gd name="T15" fmla="*/ 158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5" h="524">
                    <a:moveTo>
                      <a:pt x="0" y="53"/>
                    </a:moveTo>
                    <a:lnTo>
                      <a:pt x="0" y="0"/>
                    </a:lnTo>
                    <a:lnTo>
                      <a:pt x="735" y="0"/>
                    </a:lnTo>
                    <a:lnTo>
                      <a:pt x="735" y="105"/>
                    </a:lnTo>
                    <a:lnTo>
                      <a:pt x="0" y="105"/>
                    </a:lnTo>
                    <a:lnTo>
                      <a:pt x="0" y="524"/>
                    </a:lnTo>
                    <a:lnTo>
                      <a:pt x="735" y="524"/>
                    </a:lnTo>
                    <a:lnTo>
                      <a:pt x="735" y="158"/>
                    </a:lnTo>
                  </a:path>
                </a:pathLst>
              </a:custGeom>
              <a:noFill/>
              <a:ln w="95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5" name="Line 21">
                <a:extLst>
                  <a:ext uri="{FF2B5EF4-FFF2-40B4-BE49-F238E27FC236}">
                    <a16:creationId xmlns:a16="http://schemas.microsoft.com/office/drawing/2014/main" id="{F4370698-DFA9-4210-993D-0DFF18565FAB}"/>
                  </a:ext>
                </a:extLst>
              </p:cNvPr>
              <p:cNvSpPr>
                <a:spLocks noChangeShapeType="1"/>
              </p:cNvSpPr>
              <p:nvPr/>
            </p:nvSpPr>
            <p:spPr bwMode="auto">
              <a:xfrm>
                <a:off x="5444" y="566"/>
                <a:ext cx="53" cy="0"/>
              </a:xfrm>
              <a:prstGeom prst="line">
                <a:avLst/>
              </a:prstGeom>
              <a:noFill/>
              <a:ln w="95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6" name="Line 22">
                <a:extLst>
                  <a:ext uri="{FF2B5EF4-FFF2-40B4-BE49-F238E27FC236}">
                    <a16:creationId xmlns:a16="http://schemas.microsoft.com/office/drawing/2014/main" id="{1A999877-7765-4400-9D24-24AA5760FB77}"/>
                  </a:ext>
                </a:extLst>
              </p:cNvPr>
              <p:cNvSpPr>
                <a:spLocks noChangeShapeType="1"/>
              </p:cNvSpPr>
              <p:nvPr/>
            </p:nvSpPr>
            <p:spPr bwMode="auto">
              <a:xfrm>
                <a:off x="5549" y="566"/>
                <a:ext cx="53" cy="0"/>
              </a:xfrm>
              <a:prstGeom prst="line">
                <a:avLst/>
              </a:prstGeom>
              <a:noFill/>
              <a:ln w="95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7" name="Line 23">
                <a:extLst>
                  <a:ext uri="{FF2B5EF4-FFF2-40B4-BE49-F238E27FC236}">
                    <a16:creationId xmlns:a16="http://schemas.microsoft.com/office/drawing/2014/main" id="{D927E132-6335-4399-BCFE-7500CD45A5D4}"/>
                  </a:ext>
                </a:extLst>
              </p:cNvPr>
              <p:cNvSpPr>
                <a:spLocks noChangeShapeType="1"/>
              </p:cNvSpPr>
              <p:nvPr/>
            </p:nvSpPr>
            <p:spPr bwMode="auto">
              <a:xfrm>
                <a:off x="5654" y="566"/>
                <a:ext cx="53" cy="0"/>
              </a:xfrm>
              <a:prstGeom prst="line">
                <a:avLst/>
              </a:prstGeom>
              <a:noFill/>
              <a:ln w="95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4">
                <a:extLst>
                  <a:ext uri="{FF2B5EF4-FFF2-40B4-BE49-F238E27FC236}">
                    <a16:creationId xmlns:a16="http://schemas.microsoft.com/office/drawing/2014/main" id="{707FB5A6-824E-4FBE-AA7B-36866C1A9520}"/>
                  </a:ext>
                </a:extLst>
              </p:cNvPr>
              <p:cNvSpPr>
                <a:spLocks/>
              </p:cNvSpPr>
              <p:nvPr/>
            </p:nvSpPr>
            <p:spPr bwMode="auto">
              <a:xfrm>
                <a:off x="5549" y="750"/>
                <a:ext cx="131" cy="157"/>
              </a:xfrm>
              <a:custGeom>
                <a:avLst/>
                <a:gdLst>
                  <a:gd name="T0" fmla="*/ 131 w 131"/>
                  <a:gd name="T1" fmla="*/ 0 h 157"/>
                  <a:gd name="T2" fmla="*/ 0 w 131"/>
                  <a:gd name="T3" fmla="*/ 79 h 157"/>
                  <a:gd name="T4" fmla="*/ 131 w 131"/>
                  <a:gd name="T5" fmla="*/ 157 h 157"/>
                </a:gdLst>
                <a:ahLst/>
                <a:cxnLst>
                  <a:cxn ang="0">
                    <a:pos x="T0" y="T1"/>
                  </a:cxn>
                  <a:cxn ang="0">
                    <a:pos x="T2" y="T3"/>
                  </a:cxn>
                  <a:cxn ang="0">
                    <a:pos x="T4" y="T5"/>
                  </a:cxn>
                </a:cxnLst>
                <a:rect l="0" t="0" r="r" b="b"/>
                <a:pathLst>
                  <a:path w="131" h="157">
                    <a:moveTo>
                      <a:pt x="131" y="0"/>
                    </a:moveTo>
                    <a:lnTo>
                      <a:pt x="0" y="79"/>
                    </a:lnTo>
                    <a:lnTo>
                      <a:pt x="131" y="157"/>
                    </a:lnTo>
                  </a:path>
                </a:pathLst>
              </a:custGeom>
              <a:noFill/>
              <a:ln w="95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5">
                <a:extLst>
                  <a:ext uri="{FF2B5EF4-FFF2-40B4-BE49-F238E27FC236}">
                    <a16:creationId xmlns:a16="http://schemas.microsoft.com/office/drawing/2014/main" id="{20197389-7056-46F3-9D76-D85498B51958}"/>
                  </a:ext>
                </a:extLst>
              </p:cNvPr>
              <p:cNvSpPr>
                <a:spLocks/>
              </p:cNvSpPr>
              <p:nvPr/>
            </p:nvSpPr>
            <p:spPr bwMode="auto">
              <a:xfrm>
                <a:off x="5838" y="750"/>
                <a:ext cx="131" cy="157"/>
              </a:xfrm>
              <a:custGeom>
                <a:avLst/>
                <a:gdLst>
                  <a:gd name="T0" fmla="*/ 0 w 131"/>
                  <a:gd name="T1" fmla="*/ 157 h 157"/>
                  <a:gd name="T2" fmla="*/ 131 w 131"/>
                  <a:gd name="T3" fmla="*/ 79 h 157"/>
                  <a:gd name="T4" fmla="*/ 0 w 131"/>
                  <a:gd name="T5" fmla="*/ 0 h 157"/>
                </a:gdLst>
                <a:ahLst/>
                <a:cxnLst>
                  <a:cxn ang="0">
                    <a:pos x="T0" y="T1"/>
                  </a:cxn>
                  <a:cxn ang="0">
                    <a:pos x="T2" y="T3"/>
                  </a:cxn>
                  <a:cxn ang="0">
                    <a:pos x="T4" y="T5"/>
                  </a:cxn>
                </a:cxnLst>
                <a:rect l="0" t="0" r="r" b="b"/>
                <a:pathLst>
                  <a:path w="131" h="157">
                    <a:moveTo>
                      <a:pt x="0" y="157"/>
                    </a:moveTo>
                    <a:lnTo>
                      <a:pt x="131" y="79"/>
                    </a:lnTo>
                    <a:lnTo>
                      <a:pt x="0" y="0"/>
                    </a:lnTo>
                  </a:path>
                </a:pathLst>
              </a:custGeom>
              <a:noFill/>
              <a:ln w="95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0" name="Line 26">
                <a:extLst>
                  <a:ext uri="{FF2B5EF4-FFF2-40B4-BE49-F238E27FC236}">
                    <a16:creationId xmlns:a16="http://schemas.microsoft.com/office/drawing/2014/main" id="{BCD3BC18-78E7-4EE7-B7CB-F36A0714A4B6}"/>
                  </a:ext>
                </a:extLst>
              </p:cNvPr>
              <p:cNvSpPr>
                <a:spLocks noChangeShapeType="1"/>
              </p:cNvSpPr>
              <p:nvPr/>
            </p:nvSpPr>
            <p:spPr bwMode="auto">
              <a:xfrm flipH="1">
                <a:off x="5733" y="750"/>
                <a:ext cx="52" cy="157"/>
              </a:xfrm>
              <a:prstGeom prst="line">
                <a:avLst/>
              </a:prstGeom>
              <a:noFill/>
              <a:ln w="9525"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1" name="Oval 27">
                <a:extLst>
                  <a:ext uri="{FF2B5EF4-FFF2-40B4-BE49-F238E27FC236}">
                    <a16:creationId xmlns:a16="http://schemas.microsoft.com/office/drawing/2014/main" id="{E3B07E33-1E0F-47D2-9CEE-C605A844D5C7}"/>
                  </a:ext>
                </a:extLst>
              </p:cNvPr>
              <p:cNvSpPr>
                <a:spLocks noChangeArrowheads="1"/>
              </p:cNvSpPr>
              <p:nvPr/>
            </p:nvSpPr>
            <p:spPr bwMode="auto">
              <a:xfrm>
                <a:off x="6051" y="543"/>
                <a:ext cx="46" cy="46"/>
              </a:xfrm>
              <a:prstGeom prst="ellipse">
                <a:avLst/>
              </a:prstGeom>
              <a:noFill/>
              <a:ln w="95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grpSp>
      <p:grpSp>
        <p:nvGrpSpPr>
          <p:cNvPr id="37" name="Group 36">
            <a:extLst>
              <a:ext uri="{FF2B5EF4-FFF2-40B4-BE49-F238E27FC236}">
                <a16:creationId xmlns:a16="http://schemas.microsoft.com/office/drawing/2014/main" id="{31EF3699-07DB-4C9F-B9B7-FBD12BA2C503}"/>
              </a:ext>
            </a:extLst>
          </p:cNvPr>
          <p:cNvGrpSpPr/>
          <p:nvPr/>
        </p:nvGrpSpPr>
        <p:grpSpPr>
          <a:xfrm>
            <a:off x="270308" y="2009185"/>
            <a:ext cx="3225891" cy="1328740"/>
            <a:chOff x="475251" y="2023185"/>
            <a:chExt cx="3225891" cy="1328740"/>
          </a:xfrm>
        </p:grpSpPr>
        <p:grpSp>
          <p:nvGrpSpPr>
            <p:cNvPr id="5" name="Group 4">
              <a:extLst>
                <a:ext uri="{FF2B5EF4-FFF2-40B4-BE49-F238E27FC236}">
                  <a16:creationId xmlns:a16="http://schemas.microsoft.com/office/drawing/2014/main" id="{C872C53A-0E80-4547-BED9-BC6462C356A0}"/>
                </a:ext>
              </a:extLst>
            </p:cNvPr>
            <p:cNvGrpSpPr/>
            <p:nvPr/>
          </p:nvGrpSpPr>
          <p:grpSpPr>
            <a:xfrm>
              <a:off x="697986" y="2241501"/>
              <a:ext cx="3003156" cy="895605"/>
              <a:chOff x="697986" y="2241501"/>
              <a:chExt cx="3003156" cy="895605"/>
            </a:xfrm>
          </p:grpSpPr>
          <p:sp>
            <p:nvSpPr>
              <p:cNvPr id="62" name="Rectangle 61">
                <a:extLst>
                  <a:ext uri="{FF2B5EF4-FFF2-40B4-BE49-F238E27FC236}">
                    <a16:creationId xmlns:a16="http://schemas.microsoft.com/office/drawing/2014/main" id="{E663C1B5-FFC2-48C7-9C8D-0B98DDEA7F25}"/>
                  </a:ext>
                </a:extLst>
              </p:cNvPr>
              <p:cNvSpPr/>
              <p:nvPr/>
            </p:nvSpPr>
            <p:spPr>
              <a:xfrm>
                <a:off x="1754546" y="2578504"/>
                <a:ext cx="1946596" cy="221599"/>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OWASP Top 10</a:t>
                </a:r>
              </a:p>
            </p:txBody>
          </p:sp>
          <p:sp>
            <p:nvSpPr>
              <p:cNvPr id="63" name="Oval 62">
                <a:extLst>
                  <a:ext uri="{FF2B5EF4-FFF2-40B4-BE49-F238E27FC236}">
                    <a16:creationId xmlns:a16="http://schemas.microsoft.com/office/drawing/2014/main" id="{4D975353-D278-4329-8631-4CE422F27047}"/>
                  </a:ext>
                </a:extLst>
              </p:cNvPr>
              <p:cNvSpPr/>
              <p:nvPr/>
            </p:nvSpPr>
            <p:spPr>
              <a:xfrm>
                <a:off x="697986" y="2241501"/>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6" name="Group 47">
              <a:extLst>
                <a:ext uri="{FF2B5EF4-FFF2-40B4-BE49-F238E27FC236}">
                  <a16:creationId xmlns:a16="http://schemas.microsoft.com/office/drawing/2014/main" id="{FF7A810E-9AE1-4DCC-8F0B-30202ED3FDA9}"/>
                </a:ext>
              </a:extLst>
            </p:cNvPr>
            <p:cNvGrpSpPr>
              <a:grpSpLocks noChangeAspect="1"/>
            </p:cNvGrpSpPr>
            <p:nvPr/>
          </p:nvGrpSpPr>
          <p:grpSpPr bwMode="auto">
            <a:xfrm>
              <a:off x="475251" y="2023185"/>
              <a:ext cx="1338266" cy="1328740"/>
              <a:chOff x="4523" y="400"/>
              <a:chExt cx="843" cy="837"/>
            </a:xfrm>
            <a:noFill/>
          </p:grpSpPr>
          <p:sp>
            <p:nvSpPr>
              <p:cNvPr id="77" name="AutoShape 46">
                <a:extLst>
                  <a:ext uri="{FF2B5EF4-FFF2-40B4-BE49-F238E27FC236}">
                    <a16:creationId xmlns:a16="http://schemas.microsoft.com/office/drawing/2014/main" id="{7B14F729-8B65-48D9-BAD6-77A231065258}"/>
                  </a:ext>
                </a:extLst>
              </p:cNvPr>
              <p:cNvSpPr>
                <a:spLocks noChangeAspect="1" noChangeArrowheads="1" noTextEdit="1"/>
              </p:cNvSpPr>
              <p:nvPr/>
            </p:nvSpPr>
            <p:spPr bwMode="auto">
              <a:xfrm>
                <a:off x="4523" y="400"/>
                <a:ext cx="843" cy="8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9" name="Line 49">
                <a:extLst>
                  <a:ext uri="{FF2B5EF4-FFF2-40B4-BE49-F238E27FC236}">
                    <a16:creationId xmlns:a16="http://schemas.microsoft.com/office/drawing/2014/main" id="{4A1DF015-3BC6-4955-A164-5E38D84D2CF0}"/>
                  </a:ext>
                </a:extLst>
              </p:cNvPr>
              <p:cNvSpPr>
                <a:spLocks noChangeShapeType="1"/>
              </p:cNvSpPr>
              <p:nvPr/>
            </p:nvSpPr>
            <p:spPr bwMode="auto">
              <a:xfrm>
                <a:off x="4735" y="819"/>
                <a:ext cx="184" cy="0"/>
              </a:xfrm>
              <a:prstGeom prst="line">
                <a:avLst/>
              </a:pr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00" name="Line 50">
                <a:extLst>
                  <a:ext uri="{FF2B5EF4-FFF2-40B4-BE49-F238E27FC236}">
                    <a16:creationId xmlns:a16="http://schemas.microsoft.com/office/drawing/2014/main" id="{B239AD40-B618-4ED5-844A-1E74BA2DA5C4}"/>
                  </a:ext>
                </a:extLst>
              </p:cNvPr>
              <p:cNvSpPr>
                <a:spLocks noChangeShapeType="1"/>
              </p:cNvSpPr>
              <p:nvPr/>
            </p:nvSpPr>
            <p:spPr bwMode="auto">
              <a:xfrm flipH="1">
                <a:off x="4972" y="819"/>
                <a:ext cx="184" cy="0"/>
              </a:xfrm>
              <a:prstGeom prst="line">
                <a:avLst/>
              </a:pr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01" name="Line 51">
                <a:extLst>
                  <a:ext uri="{FF2B5EF4-FFF2-40B4-BE49-F238E27FC236}">
                    <a16:creationId xmlns:a16="http://schemas.microsoft.com/office/drawing/2014/main" id="{4EA894D2-417B-47A6-906C-57E83F3DA7C3}"/>
                  </a:ext>
                </a:extLst>
              </p:cNvPr>
              <p:cNvSpPr>
                <a:spLocks noChangeShapeType="1"/>
              </p:cNvSpPr>
              <p:nvPr/>
            </p:nvSpPr>
            <p:spPr bwMode="auto">
              <a:xfrm flipV="1">
                <a:off x="4945" y="600"/>
                <a:ext cx="0" cy="192"/>
              </a:xfrm>
              <a:prstGeom prst="line">
                <a:avLst/>
              </a:pr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02" name="Line 52">
                <a:extLst>
                  <a:ext uri="{FF2B5EF4-FFF2-40B4-BE49-F238E27FC236}">
                    <a16:creationId xmlns:a16="http://schemas.microsoft.com/office/drawing/2014/main" id="{692DEE7C-704C-4814-956B-52BA43601C26}"/>
                  </a:ext>
                </a:extLst>
              </p:cNvPr>
              <p:cNvSpPr>
                <a:spLocks noChangeShapeType="1"/>
              </p:cNvSpPr>
              <p:nvPr/>
            </p:nvSpPr>
            <p:spPr bwMode="auto">
              <a:xfrm>
                <a:off x="4945" y="845"/>
                <a:ext cx="0" cy="190"/>
              </a:xfrm>
              <a:prstGeom prst="line">
                <a:avLst/>
              </a:pr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03" name="Oval 53">
                <a:extLst>
                  <a:ext uri="{FF2B5EF4-FFF2-40B4-BE49-F238E27FC236}">
                    <a16:creationId xmlns:a16="http://schemas.microsoft.com/office/drawing/2014/main" id="{DB529866-89C9-4AC8-AEC6-E8AFE33B55CC}"/>
                  </a:ext>
                </a:extLst>
              </p:cNvPr>
              <p:cNvSpPr>
                <a:spLocks noChangeArrowheads="1"/>
              </p:cNvSpPr>
              <p:nvPr/>
            </p:nvSpPr>
            <p:spPr bwMode="auto">
              <a:xfrm>
                <a:off x="4866" y="740"/>
                <a:ext cx="158" cy="157"/>
              </a:xfrm>
              <a:prstGeom prst="ellipse">
                <a:avLst/>
              </a:pr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04" name="Oval 54">
                <a:extLst>
                  <a:ext uri="{FF2B5EF4-FFF2-40B4-BE49-F238E27FC236}">
                    <a16:creationId xmlns:a16="http://schemas.microsoft.com/office/drawing/2014/main" id="{57F949C7-7BFF-4879-B525-BE810E9939E5}"/>
                  </a:ext>
                </a:extLst>
              </p:cNvPr>
              <p:cNvSpPr>
                <a:spLocks noChangeArrowheads="1"/>
              </p:cNvSpPr>
              <p:nvPr/>
            </p:nvSpPr>
            <p:spPr bwMode="auto">
              <a:xfrm>
                <a:off x="4814" y="687"/>
                <a:ext cx="263" cy="263"/>
              </a:xfrm>
              <a:prstGeom prst="ellipse">
                <a:avLst/>
              </a:pr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grpSp>
      </p:grpSp>
      <p:grpSp>
        <p:nvGrpSpPr>
          <p:cNvPr id="10" name="Group 9">
            <a:extLst>
              <a:ext uri="{FF2B5EF4-FFF2-40B4-BE49-F238E27FC236}">
                <a16:creationId xmlns:a16="http://schemas.microsoft.com/office/drawing/2014/main" id="{8C675A65-E10A-4733-823C-59E84A2FDCEF}"/>
              </a:ext>
            </a:extLst>
          </p:cNvPr>
          <p:cNvGrpSpPr/>
          <p:nvPr/>
        </p:nvGrpSpPr>
        <p:grpSpPr>
          <a:xfrm>
            <a:off x="488720" y="3518149"/>
            <a:ext cx="3236353" cy="895605"/>
            <a:chOff x="693663" y="3475210"/>
            <a:chExt cx="3236353" cy="895605"/>
          </a:xfrm>
        </p:grpSpPr>
        <p:sp>
          <p:nvSpPr>
            <p:cNvPr id="146" name="Oval 145">
              <a:extLst>
                <a:ext uri="{FF2B5EF4-FFF2-40B4-BE49-F238E27FC236}">
                  <a16:creationId xmlns:a16="http://schemas.microsoft.com/office/drawing/2014/main" id="{C1528952-EFC5-415A-B86E-C0D6A17FF982}"/>
                </a:ext>
              </a:extLst>
            </p:cNvPr>
            <p:cNvSpPr/>
            <p:nvPr/>
          </p:nvSpPr>
          <p:spPr>
            <a:xfrm>
              <a:off x="693663" y="3475210"/>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47" name="Group 4">
              <a:extLst>
                <a:ext uri="{FF2B5EF4-FFF2-40B4-BE49-F238E27FC236}">
                  <a16:creationId xmlns:a16="http://schemas.microsoft.com/office/drawing/2014/main" id="{AD677200-1104-41E8-BE67-960AB2528E39}"/>
                </a:ext>
              </a:extLst>
            </p:cNvPr>
            <p:cNvGrpSpPr>
              <a:grpSpLocks noChangeAspect="1"/>
            </p:cNvGrpSpPr>
            <p:nvPr/>
          </p:nvGrpSpPr>
          <p:grpSpPr bwMode="auto">
            <a:xfrm>
              <a:off x="758639" y="3533661"/>
              <a:ext cx="818185" cy="822090"/>
              <a:chOff x="2040" y="2853"/>
              <a:chExt cx="838" cy="842"/>
            </a:xfrm>
            <a:noFill/>
          </p:grpSpPr>
          <p:sp>
            <p:nvSpPr>
              <p:cNvPr id="148" name="AutoShape 3">
                <a:extLst>
                  <a:ext uri="{FF2B5EF4-FFF2-40B4-BE49-F238E27FC236}">
                    <a16:creationId xmlns:a16="http://schemas.microsoft.com/office/drawing/2014/main" id="{01FDE1F6-BC1C-472E-85E0-EFA4644D5324}"/>
                  </a:ext>
                </a:extLst>
              </p:cNvPr>
              <p:cNvSpPr>
                <a:spLocks noChangeAspect="1" noChangeArrowheads="1" noTextEdit="1"/>
              </p:cNvSpPr>
              <p:nvPr/>
            </p:nvSpPr>
            <p:spPr bwMode="auto">
              <a:xfrm>
                <a:off x="2040" y="2853"/>
                <a:ext cx="838" cy="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9" name="Freeform 5">
                <a:extLst>
                  <a:ext uri="{FF2B5EF4-FFF2-40B4-BE49-F238E27FC236}">
                    <a16:creationId xmlns:a16="http://schemas.microsoft.com/office/drawing/2014/main" id="{131C3A1E-6B27-4643-921C-FA15E4505681}"/>
                  </a:ext>
                </a:extLst>
              </p:cNvPr>
              <p:cNvSpPr>
                <a:spLocks/>
              </p:cNvSpPr>
              <p:nvPr/>
            </p:nvSpPr>
            <p:spPr bwMode="auto">
              <a:xfrm>
                <a:off x="2387" y="3255"/>
                <a:ext cx="335" cy="281"/>
              </a:xfrm>
              <a:custGeom>
                <a:avLst/>
                <a:gdLst>
                  <a:gd name="T0" fmla="*/ 0 w 335"/>
                  <a:gd name="T1" fmla="*/ 36 h 281"/>
                  <a:gd name="T2" fmla="*/ 33 w 335"/>
                  <a:gd name="T3" fmla="*/ 71 h 281"/>
                  <a:gd name="T4" fmla="*/ 79 w 335"/>
                  <a:gd name="T5" fmla="*/ 61 h 281"/>
                  <a:gd name="T6" fmla="*/ 103 w 335"/>
                  <a:gd name="T7" fmla="*/ 84 h 281"/>
                  <a:gd name="T8" fmla="*/ 102 w 335"/>
                  <a:gd name="T9" fmla="*/ 138 h 281"/>
                  <a:gd name="T10" fmla="*/ 138 w 335"/>
                  <a:gd name="T11" fmla="*/ 138 h 281"/>
                  <a:gd name="T12" fmla="*/ 156 w 335"/>
                  <a:gd name="T13" fmla="*/ 156 h 281"/>
                  <a:gd name="T14" fmla="*/ 157 w 335"/>
                  <a:gd name="T15" fmla="*/ 194 h 281"/>
                  <a:gd name="T16" fmla="*/ 212 w 335"/>
                  <a:gd name="T17" fmla="*/ 212 h 281"/>
                  <a:gd name="T18" fmla="*/ 231 w 335"/>
                  <a:gd name="T19" fmla="*/ 232 h 281"/>
                  <a:gd name="T20" fmla="*/ 235 w 335"/>
                  <a:gd name="T21" fmla="*/ 273 h 281"/>
                  <a:gd name="T22" fmla="*/ 335 w 335"/>
                  <a:gd name="T23" fmla="*/ 281 h 281"/>
                  <a:gd name="T24" fmla="*/ 54 w 335"/>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81">
                    <a:moveTo>
                      <a:pt x="0" y="36"/>
                    </a:moveTo>
                    <a:lnTo>
                      <a:pt x="33" y="71"/>
                    </a:lnTo>
                    <a:lnTo>
                      <a:pt x="79" y="61"/>
                    </a:lnTo>
                    <a:lnTo>
                      <a:pt x="103" y="84"/>
                    </a:lnTo>
                    <a:lnTo>
                      <a:pt x="102" y="138"/>
                    </a:lnTo>
                    <a:lnTo>
                      <a:pt x="138" y="138"/>
                    </a:lnTo>
                    <a:lnTo>
                      <a:pt x="156" y="156"/>
                    </a:lnTo>
                    <a:lnTo>
                      <a:pt x="157" y="194"/>
                    </a:lnTo>
                    <a:lnTo>
                      <a:pt x="212" y="212"/>
                    </a:lnTo>
                    <a:lnTo>
                      <a:pt x="231" y="232"/>
                    </a:lnTo>
                    <a:lnTo>
                      <a:pt x="235" y="273"/>
                    </a:lnTo>
                    <a:lnTo>
                      <a:pt x="335" y="281"/>
                    </a:lnTo>
                    <a:lnTo>
                      <a:pt x="54" y="0"/>
                    </a:lnTo>
                  </a:path>
                </a:pathLst>
              </a:custGeom>
              <a:grpFill/>
              <a:ln w="11113"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0" name="Freeform 6">
                <a:extLst>
                  <a:ext uri="{FF2B5EF4-FFF2-40B4-BE49-F238E27FC236}">
                    <a16:creationId xmlns:a16="http://schemas.microsoft.com/office/drawing/2014/main" id="{D482EEE7-BB7F-45A3-93FC-40F1A7390776}"/>
                  </a:ext>
                </a:extLst>
              </p:cNvPr>
              <p:cNvSpPr>
                <a:spLocks/>
              </p:cNvSpPr>
              <p:nvPr/>
            </p:nvSpPr>
            <p:spPr bwMode="auto">
              <a:xfrm>
                <a:off x="2132" y="2947"/>
                <a:ext cx="608" cy="566"/>
              </a:xfrm>
              <a:custGeom>
                <a:avLst/>
                <a:gdLst>
                  <a:gd name="T0" fmla="*/ 155 w 370"/>
                  <a:gd name="T1" fmla="*/ 210 h 345"/>
                  <a:gd name="T2" fmla="*/ 41 w 370"/>
                  <a:gd name="T3" fmla="*/ 188 h 345"/>
                  <a:gd name="T4" fmla="*/ 41 w 370"/>
                  <a:gd name="T5" fmla="*/ 41 h 345"/>
                  <a:gd name="T6" fmla="*/ 188 w 370"/>
                  <a:gd name="T7" fmla="*/ 41 h 345"/>
                  <a:gd name="T8" fmla="*/ 211 w 370"/>
                  <a:gd name="T9" fmla="*/ 152 h 345"/>
                  <a:gd name="T10" fmla="*/ 365 w 370"/>
                  <a:gd name="T11" fmla="*/ 306 h 345"/>
                  <a:gd name="T12" fmla="*/ 370 w 370"/>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370" h="345">
                    <a:moveTo>
                      <a:pt x="155" y="210"/>
                    </a:moveTo>
                    <a:cubicBezTo>
                      <a:pt x="117" y="226"/>
                      <a:pt x="71" y="219"/>
                      <a:pt x="41" y="188"/>
                    </a:cubicBezTo>
                    <a:cubicBezTo>
                      <a:pt x="0" y="147"/>
                      <a:pt x="0" y="81"/>
                      <a:pt x="41" y="41"/>
                    </a:cubicBezTo>
                    <a:cubicBezTo>
                      <a:pt x="81" y="0"/>
                      <a:pt x="147" y="0"/>
                      <a:pt x="188" y="41"/>
                    </a:cubicBezTo>
                    <a:cubicBezTo>
                      <a:pt x="218" y="71"/>
                      <a:pt x="226" y="115"/>
                      <a:pt x="211" y="152"/>
                    </a:cubicBezTo>
                    <a:cubicBezTo>
                      <a:pt x="365" y="306"/>
                      <a:pt x="365" y="306"/>
                      <a:pt x="365" y="306"/>
                    </a:cubicBezTo>
                    <a:cubicBezTo>
                      <a:pt x="370" y="345"/>
                      <a:pt x="370" y="345"/>
                      <a:pt x="370" y="345"/>
                    </a:cubicBezTo>
                  </a:path>
                </a:pathLst>
              </a:cu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sp>
            <p:nvSpPr>
              <p:cNvPr id="151" name="Freeform 7">
                <a:extLst>
                  <a:ext uri="{FF2B5EF4-FFF2-40B4-BE49-F238E27FC236}">
                    <a16:creationId xmlns:a16="http://schemas.microsoft.com/office/drawing/2014/main" id="{FF099D0E-D3B8-4436-975E-B775A30CA88D}"/>
                  </a:ext>
                </a:extLst>
              </p:cNvPr>
              <p:cNvSpPr>
                <a:spLocks/>
              </p:cNvSpPr>
              <p:nvPr/>
            </p:nvSpPr>
            <p:spPr bwMode="auto">
              <a:xfrm>
                <a:off x="2216" y="3030"/>
                <a:ext cx="116" cy="117"/>
              </a:xfrm>
              <a:custGeom>
                <a:avLst/>
                <a:gdLst>
                  <a:gd name="T0" fmla="*/ 58 w 71"/>
                  <a:gd name="T1" fmla="*/ 13 h 71"/>
                  <a:gd name="T2" fmla="*/ 58 w 71"/>
                  <a:gd name="T3" fmla="*/ 58 h 71"/>
                  <a:gd name="T4" fmla="*/ 13 w 71"/>
                  <a:gd name="T5" fmla="*/ 58 h 71"/>
                  <a:gd name="T6" fmla="*/ 13 w 71"/>
                  <a:gd name="T7" fmla="*/ 13 h 71"/>
                  <a:gd name="T8" fmla="*/ 58 w 71"/>
                  <a:gd name="T9" fmla="*/ 13 h 71"/>
                </a:gdLst>
                <a:ahLst/>
                <a:cxnLst>
                  <a:cxn ang="0">
                    <a:pos x="T0" y="T1"/>
                  </a:cxn>
                  <a:cxn ang="0">
                    <a:pos x="T2" y="T3"/>
                  </a:cxn>
                  <a:cxn ang="0">
                    <a:pos x="T4" y="T5"/>
                  </a:cxn>
                  <a:cxn ang="0">
                    <a:pos x="T6" y="T7"/>
                  </a:cxn>
                  <a:cxn ang="0">
                    <a:pos x="T8" y="T9"/>
                  </a:cxn>
                </a:cxnLst>
                <a:rect l="0" t="0" r="r" b="b"/>
                <a:pathLst>
                  <a:path w="71" h="71">
                    <a:moveTo>
                      <a:pt x="58" y="13"/>
                    </a:moveTo>
                    <a:cubicBezTo>
                      <a:pt x="71" y="25"/>
                      <a:pt x="71" y="46"/>
                      <a:pt x="58" y="58"/>
                    </a:cubicBezTo>
                    <a:cubicBezTo>
                      <a:pt x="46" y="71"/>
                      <a:pt x="25" y="71"/>
                      <a:pt x="13" y="58"/>
                    </a:cubicBezTo>
                    <a:cubicBezTo>
                      <a:pt x="0" y="46"/>
                      <a:pt x="0" y="25"/>
                      <a:pt x="13" y="13"/>
                    </a:cubicBezTo>
                    <a:cubicBezTo>
                      <a:pt x="25" y="0"/>
                      <a:pt x="46" y="0"/>
                      <a:pt x="58" y="13"/>
                    </a:cubicBezTo>
                    <a:close/>
                  </a:path>
                </a:pathLst>
              </a:custGeom>
              <a:grpFill/>
              <a:ln w="11113" cap="rnd">
                <a:solidFill>
                  <a:schemeClr val="accent5"/>
                </a:solidFill>
                <a:prstDash val="solid"/>
                <a:round/>
                <a:headEnd/>
                <a:tailEnd/>
              </a:ln>
              <a:extLst/>
            </p:spPr>
            <p:txBody>
              <a:bodyPr vert="horz" wrap="square" lIns="91440" tIns="45720" rIns="91440" bIns="45720" numCol="1" anchor="t" anchorCtr="0" compatLnSpc="1">
                <a:prstTxWarp prst="textNoShape">
                  <a:avLst/>
                </a:prstTxWarp>
              </a:bodyPr>
              <a:lstStyle/>
              <a:p>
                <a:endParaRPr lang="en-GB" dirty="0"/>
              </a:p>
            </p:txBody>
          </p:sp>
        </p:grpSp>
        <p:sp>
          <p:nvSpPr>
            <p:cNvPr id="9" name="Rectangle 8">
              <a:extLst>
                <a:ext uri="{FF2B5EF4-FFF2-40B4-BE49-F238E27FC236}">
                  <a16:creationId xmlns:a16="http://schemas.microsoft.com/office/drawing/2014/main" id="{84F9E9F0-5034-4194-A9FB-200D5ED7C631}"/>
                </a:ext>
              </a:extLst>
            </p:cNvPr>
            <p:cNvSpPr/>
            <p:nvPr/>
          </p:nvSpPr>
          <p:spPr>
            <a:xfrm>
              <a:off x="1589311" y="3766046"/>
              <a:ext cx="2340705" cy="313932"/>
            </a:xfrm>
            <a:prstGeom prst="rect">
              <a:avLst/>
            </a:prstGeom>
          </p:spPr>
          <p:txBody>
            <a:bodyPr wrap="none">
              <a:spAutoFit/>
            </a:bodyPr>
            <a:lstStyle/>
            <a:p>
              <a:pPr lvl="0">
                <a:lnSpc>
                  <a:spcPct val="90000"/>
                </a:lnSpc>
                <a:buClr>
                  <a:srgbClr val="FF0000"/>
                </a:buClr>
                <a:defRPr/>
              </a:pPr>
              <a:r>
                <a:rPr lang="en-US" sz="1600" b="1" spc="-50" dirty="0">
                  <a:solidFill>
                    <a:srgbClr val="4D4F53">
                      <a:lumMod val="75000"/>
                    </a:srgbClr>
                  </a:solidFill>
                  <a:latin typeface="Arial" panose="020B0604020202020204" pitchFamily="34" charset="0"/>
                  <a:cs typeface="Arial" panose="020B0604020202020204" pitchFamily="34" charset="0"/>
                </a:rPr>
                <a:t>Regulatory Compliance</a:t>
              </a:r>
            </a:p>
          </p:txBody>
        </p:sp>
      </p:grpSp>
      <p:cxnSp>
        <p:nvCxnSpPr>
          <p:cNvPr id="190" name="Straight Connector 189">
            <a:extLst>
              <a:ext uri="{FF2B5EF4-FFF2-40B4-BE49-F238E27FC236}">
                <a16:creationId xmlns:a16="http://schemas.microsoft.com/office/drawing/2014/main" id="{0CB8A5A2-15BE-4B4F-83A0-4C1196F69C70}"/>
              </a:ext>
            </a:extLst>
          </p:cNvPr>
          <p:cNvCxnSpPr>
            <a:cxnSpLocks/>
          </p:cNvCxnSpPr>
          <p:nvPr/>
        </p:nvCxnSpPr>
        <p:spPr>
          <a:xfrm>
            <a:off x="469670" y="1916832"/>
            <a:ext cx="3626080" cy="0"/>
          </a:xfrm>
          <a:prstGeom prst="line">
            <a:avLst/>
          </a:prstGeom>
          <a:ln w="114300">
            <a:solidFill>
              <a:srgbClr val="D60000"/>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D0DFAED3-59D2-425E-B5B7-9C7060724284}"/>
              </a:ext>
            </a:extLst>
          </p:cNvPr>
          <p:cNvGrpSpPr/>
          <p:nvPr/>
        </p:nvGrpSpPr>
        <p:grpSpPr>
          <a:xfrm>
            <a:off x="8094540" y="4752407"/>
            <a:ext cx="3289298" cy="895605"/>
            <a:chOff x="8013186" y="4665386"/>
            <a:chExt cx="3289298" cy="895605"/>
          </a:xfrm>
        </p:grpSpPr>
        <p:sp>
          <p:nvSpPr>
            <p:cNvPr id="88" name="Rectangle 87">
              <a:extLst>
                <a:ext uri="{FF2B5EF4-FFF2-40B4-BE49-F238E27FC236}">
                  <a16:creationId xmlns:a16="http://schemas.microsoft.com/office/drawing/2014/main" id="{F33B2522-ABA6-46BE-86F0-A1560BA87707}"/>
                </a:ext>
              </a:extLst>
            </p:cNvPr>
            <p:cNvSpPr/>
            <p:nvPr/>
          </p:nvSpPr>
          <p:spPr>
            <a:xfrm>
              <a:off x="9069745" y="5002389"/>
              <a:ext cx="2232739" cy="221599"/>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API Security</a:t>
              </a:r>
            </a:p>
          </p:txBody>
        </p:sp>
        <p:sp>
          <p:nvSpPr>
            <p:cNvPr id="89" name="Oval 88">
              <a:extLst>
                <a:ext uri="{FF2B5EF4-FFF2-40B4-BE49-F238E27FC236}">
                  <a16:creationId xmlns:a16="http://schemas.microsoft.com/office/drawing/2014/main" id="{1C63B871-F322-45CC-9A17-B88723F97927}"/>
                </a:ext>
              </a:extLst>
            </p:cNvPr>
            <p:cNvSpPr/>
            <p:nvPr/>
          </p:nvSpPr>
          <p:spPr>
            <a:xfrm>
              <a:off x="8013186" y="4665386"/>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90" name="Group 4">
              <a:extLst>
                <a:ext uri="{FF2B5EF4-FFF2-40B4-BE49-F238E27FC236}">
                  <a16:creationId xmlns:a16="http://schemas.microsoft.com/office/drawing/2014/main" id="{FB981E87-0DFC-42B2-9B63-BE1355012491}"/>
                </a:ext>
              </a:extLst>
            </p:cNvPr>
            <p:cNvGrpSpPr>
              <a:grpSpLocks noChangeAspect="1"/>
            </p:cNvGrpSpPr>
            <p:nvPr/>
          </p:nvGrpSpPr>
          <p:grpSpPr bwMode="auto">
            <a:xfrm>
              <a:off x="8221447" y="4873953"/>
              <a:ext cx="472547" cy="472547"/>
              <a:chOff x="4650" y="2910"/>
              <a:chExt cx="332" cy="332"/>
            </a:xfrm>
          </p:grpSpPr>
          <p:sp>
            <p:nvSpPr>
              <p:cNvPr id="97" name="Freeform 5">
                <a:extLst>
                  <a:ext uri="{FF2B5EF4-FFF2-40B4-BE49-F238E27FC236}">
                    <a16:creationId xmlns:a16="http://schemas.microsoft.com/office/drawing/2014/main" id="{3722D087-932E-42DB-9256-0263A9656F0B}"/>
                  </a:ext>
                </a:extLst>
              </p:cNvPr>
              <p:cNvSpPr>
                <a:spLocks noEditPoints="1"/>
              </p:cNvSpPr>
              <p:nvPr/>
            </p:nvSpPr>
            <p:spPr bwMode="auto">
              <a:xfrm>
                <a:off x="4650" y="2910"/>
                <a:ext cx="332" cy="332"/>
              </a:xfrm>
              <a:custGeom>
                <a:avLst/>
                <a:gdLst>
                  <a:gd name="T0" fmla="*/ 304 w 388"/>
                  <a:gd name="T1" fmla="*/ 388 h 388"/>
                  <a:gd name="T2" fmla="*/ 84 w 388"/>
                  <a:gd name="T3" fmla="*/ 388 h 388"/>
                  <a:gd name="T4" fmla="*/ 0 w 388"/>
                  <a:gd name="T5" fmla="*/ 304 h 388"/>
                  <a:gd name="T6" fmla="*/ 0 w 388"/>
                  <a:gd name="T7" fmla="*/ 84 h 388"/>
                  <a:gd name="T8" fmla="*/ 84 w 388"/>
                  <a:gd name="T9" fmla="*/ 0 h 388"/>
                  <a:gd name="T10" fmla="*/ 304 w 388"/>
                  <a:gd name="T11" fmla="*/ 0 h 388"/>
                  <a:gd name="T12" fmla="*/ 388 w 388"/>
                  <a:gd name="T13" fmla="*/ 84 h 388"/>
                  <a:gd name="T14" fmla="*/ 388 w 388"/>
                  <a:gd name="T15" fmla="*/ 304 h 388"/>
                  <a:gd name="T16" fmla="*/ 304 w 388"/>
                  <a:gd name="T17" fmla="*/ 388 h 388"/>
                  <a:gd name="T18" fmla="*/ 84 w 388"/>
                  <a:gd name="T19" fmla="*/ 4 h 388"/>
                  <a:gd name="T20" fmla="*/ 4 w 388"/>
                  <a:gd name="T21" fmla="*/ 84 h 388"/>
                  <a:gd name="T22" fmla="*/ 4 w 388"/>
                  <a:gd name="T23" fmla="*/ 304 h 388"/>
                  <a:gd name="T24" fmla="*/ 84 w 388"/>
                  <a:gd name="T25" fmla="*/ 384 h 388"/>
                  <a:gd name="T26" fmla="*/ 304 w 388"/>
                  <a:gd name="T27" fmla="*/ 384 h 388"/>
                  <a:gd name="T28" fmla="*/ 384 w 388"/>
                  <a:gd name="T29" fmla="*/ 304 h 388"/>
                  <a:gd name="T30" fmla="*/ 384 w 388"/>
                  <a:gd name="T31" fmla="*/ 84 h 388"/>
                  <a:gd name="T32" fmla="*/ 304 w 388"/>
                  <a:gd name="T33" fmla="*/ 4 h 388"/>
                  <a:gd name="T34" fmla="*/ 84 w 388"/>
                  <a:gd name="T35" fmla="*/ 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8" h="388">
                    <a:moveTo>
                      <a:pt x="304" y="388"/>
                    </a:moveTo>
                    <a:cubicBezTo>
                      <a:pt x="84" y="388"/>
                      <a:pt x="84" y="388"/>
                      <a:pt x="84" y="388"/>
                    </a:cubicBezTo>
                    <a:cubicBezTo>
                      <a:pt x="38" y="388"/>
                      <a:pt x="0" y="350"/>
                      <a:pt x="0" y="304"/>
                    </a:cubicBezTo>
                    <a:cubicBezTo>
                      <a:pt x="0" y="84"/>
                      <a:pt x="0" y="84"/>
                      <a:pt x="0" y="84"/>
                    </a:cubicBezTo>
                    <a:cubicBezTo>
                      <a:pt x="0" y="38"/>
                      <a:pt x="38" y="0"/>
                      <a:pt x="84" y="0"/>
                    </a:cubicBezTo>
                    <a:cubicBezTo>
                      <a:pt x="304" y="0"/>
                      <a:pt x="304" y="0"/>
                      <a:pt x="304" y="0"/>
                    </a:cubicBezTo>
                    <a:cubicBezTo>
                      <a:pt x="350" y="0"/>
                      <a:pt x="388" y="38"/>
                      <a:pt x="388" y="84"/>
                    </a:cubicBezTo>
                    <a:cubicBezTo>
                      <a:pt x="388" y="304"/>
                      <a:pt x="388" y="304"/>
                      <a:pt x="388" y="304"/>
                    </a:cubicBezTo>
                    <a:cubicBezTo>
                      <a:pt x="388" y="350"/>
                      <a:pt x="350" y="388"/>
                      <a:pt x="304" y="388"/>
                    </a:cubicBezTo>
                    <a:close/>
                    <a:moveTo>
                      <a:pt x="84" y="4"/>
                    </a:moveTo>
                    <a:cubicBezTo>
                      <a:pt x="40" y="4"/>
                      <a:pt x="4" y="40"/>
                      <a:pt x="4" y="84"/>
                    </a:cubicBezTo>
                    <a:cubicBezTo>
                      <a:pt x="4" y="304"/>
                      <a:pt x="4" y="304"/>
                      <a:pt x="4" y="304"/>
                    </a:cubicBezTo>
                    <a:cubicBezTo>
                      <a:pt x="4" y="348"/>
                      <a:pt x="40" y="384"/>
                      <a:pt x="84" y="384"/>
                    </a:cubicBezTo>
                    <a:cubicBezTo>
                      <a:pt x="304" y="384"/>
                      <a:pt x="304" y="384"/>
                      <a:pt x="304" y="384"/>
                    </a:cubicBezTo>
                    <a:cubicBezTo>
                      <a:pt x="348" y="384"/>
                      <a:pt x="384" y="348"/>
                      <a:pt x="384" y="304"/>
                    </a:cubicBezTo>
                    <a:cubicBezTo>
                      <a:pt x="384" y="84"/>
                      <a:pt x="384" y="84"/>
                      <a:pt x="384" y="84"/>
                    </a:cubicBezTo>
                    <a:cubicBezTo>
                      <a:pt x="384" y="40"/>
                      <a:pt x="348" y="4"/>
                      <a:pt x="304" y="4"/>
                    </a:cubicBezTo>
                    <a:lnTo>
                      <a:pt x="84" y="4"/>
                    </a:lnTo>
                    <a:close/>
                  </a:path>
                </a:pathLst>
              </a:custGeom>
              <a:noFill/>
              <a:ln w="889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p>
            </p:txBody>
          </p:sp>
          <p:sp>
            <p:nvSpPr>
              <p:cNvPr id="99" name="Freeform 6">
                <a:extLst>
                  <a:ext uri="{FF2B5EF4-FFF2-40B4-BE49-F238E27FC236}">
                    <a16:creationId xmlns:a16="http://schemas.microsoft.com/office/drawing/2014/main" id="{2C3301F8-7856-4BA0-9CF3-292C784AEE75}"/>
                  </a:ext>
                </a:extLst>
              </p:cNvPr>
              <p:cNvSpPr>
                <a:spLocks noEditPoints="1"/>
              </p:cNvSpPr>
              <p:nvPr/>
            </p:nvSpPr>
            <p:spPr bwMode="auto">
              <a:xfrm>
                <a:off x="4707" y="3029"/>
                <a:ext cx="80" cy="92"/>
              </a:xfrm>
              <a:custGeom>
                <a:avLst/>
                <a:gdLst>
                  <a:gd name="T0" fmla="*/ 43 w 80"/>
                  <a:gd name="T1" fmla="*/ 0 h 92"/>
                  <a:gd name="T2" fmla="*/ 80 w 80"/>
                  <a:gd name="T3" fmla="*/ 92 h 92"/>
                  <a:gd name="T4" fmla="*/ 74 w 80"/>
                  <a:gd name="T5" fmla="*/ 92 h 92"/>
                  <a:gd name="T6" fmla="*/ 62 w 80"/>
                  <a:gd name="T7" fmla="*/ 62 h 92"/>
                  <a:gd name="T8" fmla="*/ 18 w 80"/>
                  <a:gd name="T9" fmla="*/ 62 h 92"/>
                  <a:gd name="T10" fmla="*/ 7 w 80"/>
                  <a:gd name="T11" fmla="*/ 92 h 92"/>
                  <a:gd name="T12" fmla="*/ 0 w 80"/>
                  <a:gd name="T13" fmla="*/ 92 h 92"/>
                  <a:gd name="T14" fmla="*/ 37 w 80"/>
                  <a:gd name="T15" fmla="*/ 0 h 92"/>
                  <a:gd name="T16" fmla="*/ 43 w 80"/>
                  <a:gd name="T17" fmla="*/ 0 h 92"/>
                  <a:gd name="T18" fmla="*/ 60 w 80"/>
                  <a:gd name="T19" fmla="*/ 57 h 92"/>
                  <a:gd name="T20" fmla="*/ 41 w 80"/>
                  <a:gd name="T21" fmla="*/ 5 h 92"/>
                  <a:gd name="T22" fmla="*/ 41 w 80"/>
                  <a:gd name="T23" fmla="*/ 5 h 92"/>
                  <a:gd name="T24" fmla="*/ 20 w 80"/>
                  <a:gd name="T25" fmla="*/ 57 h 92"/>
                  <a:gd name="T26" fmla="*/ 60 w 80"/>
                  <a:gd name="T27"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92">
                    <a:moveTo>
                      <a:pt x="43" y="0"/>
                    </a:moveTo>
                    <a:lnTo>
                      <a:pt x="80" y="92"/>
                    </a:lnTo>
                    <a:lnTo>
                      <a:pt x="74" y="92"/>
                    </a:lnTo>
                    <a:lnTo>
                      <a:pt x="62" y="62"/>
                    </a:lnTo>
                    <a:lnTo>
                      <a:pt x="18" y="62"/>
                    </a:lnTo>
                    <a:lnTo>
                      <a:pt x="7" y="92"/>
                    </a:lnTo>
                    <a:lnTo>
                      <a:pt x="0" y="92"/>
                    </a:lnTo>
                    <a:lnTo>
                      <a:pt x="37" y="0"/>
                    </a:lnTo>
                    <a:lnTo>
                      <a:pt x="43" y="0"/>
                    </a:lnTo>
                    <a:close/>
                    <a:moveTo>
                      <a:pt x="60" y="57"/>
                    </a:moveTo>
                    <a:lnTo>
                      <a:pt x="41" y="5"/>
                    </a:lnTo>
                    <a:lnTo>
                      <a:pt x="41" y="5"/>
                    </a:lnTo>
                    <a:lnTo>
                      <a:pt x="20" y="57"/>
                    </a:lnTo>
                    <a:lnTo>
                      <a:pt x="60" y="57"/>
                    </a:lnTo>
                    <a:close/>
                  </a:path>
                </a:pathLst>
              </a:custGeom>
              <a:solidFill>
                <a:schemeClr val="accent5"/>
              </a:solidFill>
              <a:ln w="63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05" name="Freeform 7">
                <a:extLst>
                  <a:ext uri="{FF2B5EF4-FFF2-40B4-BE49-F238E27FC236}">
                    <a16:creationId xmlns:a16="http://schemas.microsoft.com/office/drawing/2014/main" id="{374B145C-27CA-4F20-A916-4989627607E5}"/>
                  </a:ext>
                </a:extLst>
              </p:cNvPr>
              <p:cNvSpPr>
                <a:spLocks noEditPoints="1"/>
              </p:cNvSpPr>
              <p:nvPr/>
            </p:nvSpPr>
            <p:spPr bwMode="auto">
              <a:xfrm>
                <a:off x="4802" y="3029"/>
                <a:ext cx="65" cy="92"/>
              </a:xfrm>
              <a:custGeom>
                <a:avLst/>
                <a:gdLst>
                  <a:gd name="T0" fmla="*/ 0 w 76"/>
                  <a:gd name="T1" fmla="*/ 0 h 107"/>
                  <a:gd name="T2" fmla="*/ 45 w 76"/>
                  <a:gd name="T3" fmla="*/ 0 h 107"/>
                  <a:gd name="T4" fmla="*/ 76 w 76"/>
                  <a:gd name="T5" fmla="*/ 30 h 107"/>
                  <a:gd name="T6" fmla="*/ 43 w 76"/>
                  <a:gd name="T7" fmla="*/ 59 h 107"/>
                  <a:gd name="T8" fmla="*/ 6 w 76"/>
                  <a:gd name="T9" fmla="*/ 59 h 107"/>
                  <a:gd name="T10" fmla="*/ 6 w 76"/>
                  <a:gd name="T11" fmla="*/ 107 h 107"/>
                  <a:gd name="T12" fmla="*/ 0 w 76"/>
                  <a:gd name="T13" fmla="*/ 107 h 107"/>
                  <a:gd name="T14" fmla="*/ 0 w 76"/>
                  <a:gd name="T15" fmla="*/ 0 h 107"/>
                  <a:gd name="T16" fmla="*/ 6 w 76"/>
                  <a:gd name="T17" fmla="*/ 53 h 107"/>
                  <a:gd name="T18" fmla="*/ 44 w 76"/>
                  <a:gd name="T19" fmla="*/ 53 h 107"/>
                  <a:gd name="T20" fmla="*/ 69 w 76"/>
                  <a:gd name="T21" fmla="*/ 30 h 107"/>
                  <a:gd name="T22" fmla="*/ 44 w 76"/>
                  <a:gd name="T23" fmla="*/ 6 h 107"/>
                  <a:gd name="T24" fmla="*/ 6 w 76"/>
                  <a:gd name="T25" fmla="*/ 6 h 107"/>
                  <a:gd name="T26" fmla="*/ 6 w 76"/>
                  <a:gd name="T27" fmla="*/ 5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07">
                    <a:moveTo>
                      <a:pt x="0" y="0"/>
                    </a:moveTo>
                    <a:cubicBezTo>
                      <a:pt x="45" y="0"/>
                      <a:pt x="45" y="0"/>
                      <a:pt x="45" y="0"/>
                    </a:cubicBezTo>
                    <a:cubicBezTo>
                      <a:pt x="57" y="0"/>
                      <a:pt x="76" y="4"/>
                      <a:pt x="76" y="30"/>
                    </a:cubicBezTo>
                    <a:cubicBezTo>
                      <a:pt x="76" y="48"/>
                      <a:pt x="64" y="59"/>
                      <a:pt x="43" y="59"/>
                    </a:cubicBezTo>
                    <a:cubicBezTo>
                      <a:pt x="6" y="59"/>
                      <a:pt x="6" y="59"/>
                      <a:pt x="6" y="59"/>
                    </a:cubicBezTo>
                    <a:cubicBezTo>
                      <a:pt x="6" y="107"/>
                      <a:pt x="6" y="107"/>
                      <a:pt x="6" y="107"/>
                    </a:cubicBezTo>
                    <a:cubicBezTo>
                      <a:pt x="0" y="107"/>
                      <a:pt x="0" y="107"/>
                      <a:pt x="0" y="107"/>
                    </a:cubicBezTo>
                    <a:lnTo>
                      <a:pt x="0" y="0"/>
                    </a:lnTo>
                    <a:close/>
                    <a:moveTo>
                      <a:pt x="6" y="53"/>
                    </a:moveTo>
                    <a:cubicBezTo>
                      <a:pt x="44" y="53"/>
                      <a:pt x="44" y="53"/>
                      <a:pt x="44" y="53"/>
                    </a:cubicBezTo>
                    <a:cubicBezTo>
                      <a:pt x="63" y="53"/>
                      <a:pt x="69" y="41"/>
                      <a:pt x="69" y="30"/>
                    </a:cubicBezTo>
                    <a:cubicBezTo>
                      <a:pt x="69" y="22"/>
                      <a:pt x="66" y="6"/>
                      <a:pt x="44" y="6"/>
                    </a:cubicBezTo>
                    <a:cubicBezTo>
                      <a:pt x="6" y="6"/>
                      <a:pt x="6" y="6"/>
                      <a:pt x="6" y="6"/>
                    </a:cubicBezTo>
                    <a:lnTo>
                      <a:pt x="6" y="53"/>
                    </a:lnTo>
                    <a:close/>
                  </a:path>
                </a:pathLst>
              </a:custGeom>
              <a:solidFill>
                <a:schemeClr val="accent5"/>
              </a:solidFill>
              <a:ln w="6350">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06" name="Rectangle 8">
                <a:extLst>
                  <a:ext uri="{FF2B5EF4-FFF2-40B4-BE49-F238E27FC236}">
                    <a16:creationId xmlns:a16="http://schemas.microsoft.com/office/drawing/2014/main" id="{824AA2BA-75EF-4A1E-A28F-D58B021BEC9F}"/>
                  </a:ext>
                </a:extLst>
              </p:cNvPr>
              <p:cNvSpPr>
                <a:spLocks noChangeArrowheads="1"/>
              </p:cNvSpPr>
              <p:nvPr/>
            </p:nvSpPr>
            <p:spPr bwMode="auto">
              <a:xfrm>
                <a:off x="4886" y="3029"/>
                <a:ext cx="6" cy="92"/>
              </a:xfrm>
              <a:prstGeom prst="rect">
                <a:avLst/>
              </a:prstGeom>
              <a:solidFill>
                <a:schemeClr val="accent5"/>
              </a:solidFill>
              <a:ln w="6350">
                <a:solidFill>
                  <a:schemeClr val="accent5"/>
                </a:solidFill>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grpSp>
        <p:nvGrpSpPr>
          <p:cNvPr id="43" name="Group 42">
            <a:extLst>
              <a:ext uri="{FF2B5EF4-FFF2-40B4-BE49-F238E27FC236}">
                <a16:creationId xmlns:a16="http://schemas.microsoft.com/office/drawing/2014/main" id="{C72D9900-BB70-47A5-A146-62090C54A3AC}"/>
              </a:ext>
            </a:extLst>
          </p:cNvPr>
          <p:cNvGrpSpPr/>
          <p:nvPr/>
        </p:nvGrpSpPr>
        <p:grpSpPr>
          <a:xfrm>
            <a:off x="4280160" y="4752407"/>
            <a:ext cx="3289298" cy="895605"/>
            <a:chOff x="4280160" y="4752407"/>
            <a:chExt cx="3289298" cy="895605"/>
          </a:xfrm>
        </p:grpSpPr>
        <p:sp>
          <p:nvSpPr>
            <p:cNvPr id="95" name="Rectangle 94">
              <a:extLst>
                <a:ext uri="{FF2B5EF4-FFF2-40B4-BE49-F238E27FC236}">
                  <a16:creationId xmlns:a16="http://schemas.microsoft.com/office/drawing/2014/main" id="{30AF8295-9506-4E46-B49C-99E8CA2FAE78}"/>
                </a:ext>
              </a:extLst>
            </p:cNvPr>
            <p:cNvSpPr/>
            <p:nvPr/>
          </p:nvSpPr>
          <p:spPr>
            <a:xfrm>
              <a:off x="5336719" y="5089410"/>
              <a:ext cx="2232739" cy="221599"/>
            </a:xfrm>
            <a:prstGeom prst="rect">
              <a:avLst/>
            </a:prstGeom>
          </p:spPr>
          <p:txBody>
            <a:bodyPr wrap="square" lIns="0" tIns="0" rIns="0" bIns="0">
              <a:spAutoFit/>
            </a:bodyPr>
            <a:lstStyle/>
            <a:p>
              <a:pPr lvl="0">
                <a:lnSpc>
                  <a:spcPct val="90000"/>
                </a:lnSpc>
                <a:buClr>
                  <a:srgbClr val="FF0000"/>
                </a:buClr>
                <a:defRPr/>
              </a:pPr>
              <a:r>
                <a:rPr lang="en-US" sz="1600" b="1" spc="-50" dirty="0">
                  <a:solidFill>
                    <a:schemeClr val="tx1">
                      <a:lumMod val="75000"/>
                    </a:schemeClr>
                  </a:solidFill>
                  <a:latin typeface="Arial" panose="020B0604020202020204" pitchFamily="34" charset="0"/>
                  <a:cs typeface="Arial" panose="020B0604020202020204" pitchFamily="34" charset="0"/>
                </a:rPr>
                <a:t>Mobile App Security</a:t>
              </a:r>
            </a:p>
          </p:txBody>
        </p:sp>
        <p:grpSp>
          <p:nvGrpSpPr>
            <p:cNvPr id="42" name="Group 41">
              <a:extLst>
                <a:ext uri="{FF2B5EF4-FFF2-40B4-BE49-F238E27FC236}">
                  <a16:creationId xmlns:a16="http://schemas.microsoft.com/office/drawing/2014/main" id="{1402E3B7-4332-4751-9690-785F42740EEC}"/>
                </a:ext>
              </a:extLst>
            </p:cNvPr>
            <p:cNvGrpSpPr/>
            <p:nvPr/>
          </p:nvGrpSpPr>
          <p:grpSpPr>
            <a:xfrm>
              <a:off x="4280160" y="4752407"/>
              <a:ext cx="895605" cy="895605"/>
              <a:chOff x="4280160" y="4752407"/>
              <a:chExt cx="895605" cy="895605"/>
            </a:xfrm>
          </p:grpSpPr>
          <p:sp>
            <p:nvSpPr>
              <p:cNvPr id="96" name="Oval 95">
                <a:extLst>
                  <a:ext uri="{FF2B5EF4-FFF2-40B4-BE49-F238E27FC236}">
                    <a16:creationId xmlns:a16="http://schemas.microsoft.com/office/drawing/2014/main" id="{E76B79F8-C184-451F-8B7E-494EFCBF8AB0}"/>
                  </a:ext>
                </a:extLst>
              </p:cNvPr>
              <p:cNvSpPr/>
              <p:nvPr/>
            </p:nvSpPr>
            <p:spPr>
              <a:xfrm>
                <a:off x="4280160" y="4752407"/>
                <a:ext cx="895605" cy="89560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41" name="Group 40">
                <a:extLst>
                  <a:ext uri="{FF2B5EF4-FFF2-40B4-BE49-F238E27FC236}">
                    <a16:creationId xmlns:a16="http://schemas.microsoft.com/office/drawing/2014/main" id="{73271622-4941-468F-B3B1-0E1AEA93A3A0}"/>
                  </a:ext>
                </a:extLst>
              </p:cNvPr>
              <p:cNvGrpSpPr/>
              <p:nvPr/>
            </p:nvGrpSpPr>
            <p:grpSpPr>
              <a:xfrm>
                <a:off x="4519546" y="4891201"/>
                <a:ext cx="416832" cy="618016"/>
                <a:chOff x="5538198" y="6526311"/>
                <a:chExt cx="796053" cy="1180270"/>
              </a:xfrm>
            </p:grpSpPr>
            <p:grpSp>
              <p:nvGrpSpPr>
                <p:cNvPr id="108" name="Group 107">
                  <a:extLst>
                    <a:ext uri="{FF2B5EF4-FFF2-40B4-BE49-F238E27FC236}">
                      <a16:creationId xmlns:a16="http://schemas.microsoft.com/office/drawing/2014/main" id="{593AD205-FD00-4699-8B11-AE3F286D35F3}"/>
                    </a:ext>
                  </a:extLst>
                </p:cNvPr>
                <p:cNvGrpSpPr/>
                <p:nvPr/>
              </p:nvGrpSpPr>
              <p:grpSpPr>
                <a:xfrm>
                  <a:off x="5538198" y="6833898"/>
                  <a:ext cx="796053" cy="872683"/>
                  <a:chOff x="25441275" y="-5059363"/>
                  <a:chExt cx="3368675" cy="3368675"/>
                </a:xfrm>
                <a:solidFill>
                  <a:schemeClr val="accent5"/>
                </a:solidFill>
              </p:grpSpPr>
              <p:sp>
                <p:nvSpPr>
                  <p:cNvPr id="110" name="Freeform 877">
                    <a:extLst>
                      <a:ext uri="{FF2B5EF4-FFF2-40B4-BE49-F238E27FC236}">
                        <a16:creationId xmlns:a16="http://schemas.microsoft.com/office/drawing/2014/main" id="{A221CE02-92B5-4BA4-84BF-4D8B45342854}"/>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sz="1200">
                      <a:solidFill>
                        <a:srgbClr val="4D4F53"/>
                      </a:solidFill>
                    </a:endParaRPr>
                  </a:p>
                </p:txBody>
              </p:sp>
              <p:sp>
                <p:nvSpPr>
                  <p:cNvPr id="111" name="Freeform 878">
                    <a:extLst>
                      <a:ext uri="{FF2B5EF4-FFF2-40B4-BE49-F238E27FC236}">
                        <a16:creationId xmlns:a16="http://schemas.microsoft.com/office/drawing/2014/main" id="{EEAAC819-0DC9-44EB-B612-7DADABCF5EBD}"/>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sz="1200">
                      <a:solidFill>
                        <a:srgbClr val="4D4F53"/>
                      </a:solidFill>
                    </a:endParaRPr>
                  </a:p>
                </p:txBody>
              </p:sp>
              <p:sp>
                <p:nvSpPr>
                  <p:cNvPr id="112" name="Freeform 879">
                    <a:extLst>
                      <a:ext uri="{FF2B5EF4-FFF2-40B4-BE49-F238E27FC236}">
                        <a16:creationId xmlns:a16="http://schemas.microsoft.com/office/drawing/2014/main" id="{16E8662E-9F94-4257-82DB-FB4A73F0D3D6}"/>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sz="1200">
                      <a:solidFill>
                        <a:srgbClr val="4D4F53"/>
                      </a:solidFill>
                    </a:endParaRPr>
                  </a:p>
                </p:txBody>
              </p:sp>
              <p:sp>
                <p:nvSpPr>
                  <p:cNvPr id="113" name="Freeform 880">
                    <a:extLst>
                      <a:ext uri="{FF2B5EF4-FFF2-40B4-BE49-F238E27FC236}">
                        <a16:creationId xmlns:a16="http://schemas.microsoft.com/office/drawing/2014/main" id="{7240CFE7-D01A-49FF-BA3B-FD559CE731BF}"/>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sz="1200">
                      <a:solidFill>
                        <a:srgbClr val="4D4F53"/>
                      </a:solidFill>
                    </a:endParaRPr>
                  </a:p>
                </p:txBody>
              </p:sp>
            </p:grpSp>
            <p:sp>
              <p:nvSpPr>
                <p:cNvPr id="109" name="TextBox 108">
                  <a:extLst>
                    <a:ext uri="{FF2B5EF4-FFF2-40B4-BE49-F238E27FC236}">
                      <a16:creationId xmlns:a16="http://schemas.microsoft.com/office/drawing/2014/main" id="{9719E001-E3D1-49BE-88BC-DB8F4C0E3F20}"/>
                    </a:ext>
                  </a:extLst>
                </p:cNvPr>
                <p:cNvSpPr txBox="1"/>
                <p:nvPr/>
              </p:nvSpPr>
              <p:spPr>
                <a:xfrm>
                  <a:off x="5554924" y="6526311"/>
                  <a:ext cx="762600" cy="293891"/>
                </a:xfrm>
                <a:prstGeom prst="rect">
                  <a:avLst/>
                </a:prstGeom>
                <a:noFill/>
              </p:spPr>
              <p:txBody>
                <a:bodyPr wrap="square" lIns="0" tIns="0" rIns="0" bIns="0" rtlCol="0">
                  <a:spAutoFit/>
                </a:bodyPr>
                <a:lstStyle/>
                <a:p>
                  <a:pPr algn="ctr"/>
                  <a:r>
                    <a:rPr lang="en-US" sz="1000" dirty="0">
                      <a:solidFill>
                        <a:schemeClr val="accent5"/>
                      </a:solidFill>
                      <a:latin typeface="Arial" panose="020B0604020202020204" pitchFamily="34" charset="0"/>
                      <a:cs typeface="Arial" panose="020B0604020202020204" pitchFamily="34" charset="0"/>
                    </a:rPr>
                    <a:t>Mobile</a:t>
                  </a:r>
                </a:p>
              </p:txBody>
            </p:sp>
          </p:grpSp>
        </p:grpSp>
      </p:grpSp>
    </p:spTree>
    <p:extLst>
      <p:ext uri="{BB962C8B-B14F-4D97-AF65-F5344CB8AC3E}">
        <p14:creationId xmlns:p14="http://schemas.microsoft.com/office/powerpoint/2010/main" val="24110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1500"/>
                                        <p:tgtEl>
                                          <p:spTgt spid="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750"/>
                                        <p:tgtEl>
                                          <p:spTgt spid="59"/>
                                        </p:tgtEl>
                                      </p:cBhvr>
                                    </p:animEffect>
                                  </p:childTnLst>
                                </p:cTn>
                              </p:par>
                              <p:par>
                                <p:cTn id="11" presetID="42" presetClass="path" presetSubtype="0" accel="50000" decel="50000" fill="hold" grpId="1" nodeType="withEffect">
                                  <p:stCondLst>
                                    <p:cond delay="0"/>
                                  </p:stCondLst>
                                  <p:childTnLst>
                                    <p:animMotion origin="layout" path="M 2.08333E-7 2.22222E-6 L -0.10052 -0.00139 " pathEditMode="relative" rAng="0" ptsTypes="AA">
                                      <p:cBhvr>
                                        <p:cTn id="12" dur="750" spd="-100000" fill="hold"/>
                                        <p:tgtEl>
                                          <p:spTgt spid="59"/>
                                        </p:tgtEl>
                                        <p:attrNameLst>
                                          <p:attrName>ppt_x</p:attrName>
                                          <p:attrName>ppt_y</p:attrName>
                                        </p:attrNameLst>
                                      </p:cBhvr>
                                      <p:rCtr x="-5026" y="-69"/>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50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100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nodeType="withEffect">
                                  <p:stCondLst>
                                    <p:cond delay="125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150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E7F4AD-FC29-45D1-9E1B-493F3EBA8E90}"/>
              </a:ext>
            </a:extLst>
          </p:cNvPr>
          <p:cNvSpPr txBox="1"/>
          <p:nvPr/>
        </p:nvSpPr>
        <p:spPr>
          <a:xfrm>
            <a:off x="8505797" y="1135440"/>
            <a:ext cx="3196047" cy="1409617"/>
          </a:xfrm>
          <a:prstGeom prst="rect">
            <a:avLst/>
          </a:prstGeom>
          <a:solidFill>
            <a:schemeClr val="bg1">
              <a:lumMod val="85000"/>
            </a:schemeClr>
          </a:solidFill>
        </p:spPr>
        <p:txBody>
          <a:bodyPr wrap="square" lIns="155448" tIns="155448" rIns="155448" bIns="155448" rtlCol="0">
            <a:spAutoFit/>
          </a:bodyPr>
          <a:lstStyle/>
          <a:p>
            <a:pPr marL="11113" lvl="1" defTabSz="711200">
              <a:spcBef>
                <a:spcPct val="0"/>
              </a:spcBef>
              <a:spcAft>
                <a:spcPct val="15000"/>
              </a:spcAft>
              <a:buClr>
                <a:srgbClr val="DA1F1E"/>
              </a:buClr>
            </a:pPr>
            <a:r>
              <a:rPr lang="en-US" sz="1600" b="1" dirty="0">
                <a:solidFill>
                  <a:srgbClr val="C00000"/>
                </a:solidFill>
              </a:rPr>
              <a:t>Defend against bots</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Proactive bot defense</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Anti-bot mobile SDK</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Client and server monitoring</a:t>
            </a:r>
          </a:p>
        </p:txBody>
      </p:sp>
      <p:sp>
        <p:nvSpPr>
          <p:cNvPr id="7" name="TextBox 6">
            <a:extLst>
              <a:ext uri="{FF2B5EF4-FFF2-40B4-BE49-F238E27FC236}">
                <a16:creationId xmlns:a16="http://schemas.microsoft.com/office/drawing/2014/main" id="{47230A49-40AC-4DA5-AA9C-948798F7D112}"/>
              </a:ext>
            </a:extLst>
          </p:cNvPr>
          <p:cNvSpPr txBox="1"/>
          <p:nvPr/>
        </p:nvSpPr>
        <p:spPr>
          <a:xfrm>
            <a:off x="8505798" y="4957369"/>
            <a:ext cx="3196047" cy="1409617"/>
          </a:xfrm>
          <a:prstGeom prst="rect">
            <a:avLst/>
          </a:prstGeom>
          <a:solidFill>
            <a:schemeClr val="bg1">
              <a:lumMod val="85000"/>
            </a:schemeClr>
          </a:solidFill>
        </p:spPr>
        <p:txBody>
          <a:bodyPr wrap="square" lIns="155448" tIns="155448" rIns="155448" bIns="155448" rtlCol="0">
            <a:spAutoFit/>
          </a:bodyPr>
          <a:lstStyle/>
          <a:p>
            <a:pPr marL="11113" lvl="1" defTabSz="711200">
              <a:spcBef>
                <a:spcPct val="0"/>
              </a:spcBef>
              <a:spcAft>
                <a:spcPct val="15000"/>
              </a:spcAft>
              <a:buClr>
                <a:srgbClr val="DA1F1E"/>
              </a:buClr>
            </a:pPr>
            <a:r>
              <a:rPr lang="en-US" sz="1600" b="1" dirty="0">
                <a:solidFill>
                  <a:srgbClr val="C00000"/>
                </a:solidFill>
              </a:rPr>
              <a:t>Protect apps from </a:t>
            </a:r>
            <a:r>
              <a:rPr lang="en-US" sz="1600" b="1" dirty="0" err="1">
                <a:solidFill>
                  <a:srgbClr val="C00000"/>
                </a:solidFill>
              </a:rPr>
              <a:t>DoS</a:t>
            </a:r>
            <a:endParaRPr lang="en-US" sz="1600" b="1" dirty="0">
              <a:solidFill>
                <a:srgbClr val="C00000"/>
              </a:solidFill>
            </a:endParaRP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Auto-tuning</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Behavioral analytics</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Dynamic signatures</a:t>
            </a:r>
          </a:p>
        </p:txBody>
      </p:sp>
      <p:sp>
        <p:nvSpPr>
          <p:cNvPr id="8" name="TextBox 7">
            <a:extLst>
              <a:ext uri="{FF2B5EF4-FFF2-40B4-BE49-F238E27FC236}">
                <a16:creationId xmlns:a16="http://schemas.microsoft.com/office/drawing/2014/main" id="{FBA41BBD-8A12-4F98-AB6C-08AF38529155}"/>
              </a:ext>
            </a:extLst>
          </p:cNvPr>
          <p:cNvSpPr txBox="1"/>
          <p:nvPr/>
        </p:nvSpPr>
        <p:spPr>
          <a:xfrm>
            <a:off x="8505796" y="3046404"/>
            <a:ext cx="3196047" cy="1409617"/>
          </a:xfrm>
          <a:prstGeom prst="rect">
            <a:avLst/>
          </a:prstGeom>
          <a:solidFill>
            <a:schemeClr val="bg1">
              <a:lumMod val="85000"/>
            </a:schemeClr>
          </a:solidFill>
        </p:spPr>
        <p:txBody>
          <a:bodyPr wrap="square" lIns="155448" tIns="155448" rIns="155448" bIns="155448" rtlCol="0">
            <a:spAutoFit/>
          </a:bodyPr>
          <a:lstStyle/>
          <a:p>
            <a:pPr marL="11113" lvl="1" defTabSz="711200">
              <a:spcBef>
                <a:spcPct val="0"/>
              </a:spcBef>
              <a:spcAft>
                <a:spcPct val="15000"/>
              </a:spcAft>
              <a:buClr>
                <a:srgbClr val="DA1F1E"/>
              </a:buClr>
            </a:pPr>
            <a:r>
              <a:rPr lang="en-US" sz="1600" b="1" dirty="0">
                <a:solidFill>
                  <a:srgbClr val="C00000"/>
                </a:solidFill>
                <a:cs typeface="Arial" panose="020B0604020202020204" pitchFamily="34" charset="0"/>
              </a:rPr>
              <a:t>Prevent Account Takeover</a:t>
            </a:r>
          </a:p>
          <a:p>
            <a:pPr marL="296863" lvl="1" indent="-285750" defTabSz="711200">
              <a:spcBef>
                <a:spcPct val="0"/>
              </a:spcBef>
              <a:spcAft>
                <a:spcPct val="15000"/>
              </a:spcAft>
              <a:buClr>
                <a:srgbClr val="DA1F1E"/>
              </a:buClr>
              <a:buFont typeface="Arial" charset="0"/>
              <a:buChar char="•"/>
            </a:pPr>
            <a:r>
              <a:rPr lang="en-US" sz="1600" dirty="0">
                <a:solidFill>
                  <a:schemeClr val="tx2"/>
                </a:solidFill>
                <a:ea typeface="Arial" charset="0"/>
                <a:cs typeface="Arial" charset="0"/>
              </a:rPr>
              <a:t>App-level encryption</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Mobile app tampering</a:t>
            </a:r>
          </a:p>
          <a:p>
            <a:pPr marL="296863" lvl="1" indent="-285750" defTabSz="711200">
              <a:spcBef>
                <a:spcPct val="0"/>
              </a:spcBef>
              <a:spcAft>
                <a:spcPct val="15000"/>
              </a:spcAft>
              <a:buClr>
                <a:srgbClr val="DA1F1E"/>
              </a:buClr>
              <a:buFont typeface="Arial" charset="0"/>
              <a:buChar char="•"/>
            </a:pPr>
            <a:r>
              <a:rPr lang="en-US" sz="1600" dirty="0">
                <a:solidFill>
                  <a:schemeClr val="tx2"/>
                </a:solidFill>
                <a:cs typeface="Arial" panose="020B0604020202020204" pitchFamily="34" charset="0"/>
              </a:rPr>
              <a:t>Brute Force protection</a:t>
            </a:r>
          </a:p>
        </p:txBody>
      </p:sp>
      <p:pic>
        <p:nvPicPr>
          <p:cNvPr id="11" name="Picture 10" descr="funnel-01.png">
            <a:extLst>
              <a:ext uri="{FF2B5EF4-FFF2-40B4-BE49-F238E27FC236}">
                <a16:creationId xmlns:a16="http://schemas.microsoft.com/office/drawing/2014/main" id="{27B01E4A-DCFC-44D6-BF39-82556011FC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5316" y="2781463"/>
            <a:ext cx="1702426" cy="227059"/>
          </a:xfrm>
          <a:prstGeom prst="rect">
            <a:avLst/>
          </a:prstGeom>
        </p:spPr>
      </p:pic>
      <p:sp>
        <p:nvSpPr>
          <p:cNvPr id="12" name="Rounded Rectangle 95">
            <a:extLst>
              <a:ext uri="{FF2B5EF4-FFF2-40B4-BE49-F238E27FC236}">
                <a16:creationId xmlns:a16="http://schemas.microsoft.com/office/drawing/2014/main" id="{210918C0-9723-4393-9315-FC6CC3D2D3AF}"/>
              </a:ext>
            </a:extLst>
          </p:cNvPr>
          <p:cNvSpPr/>
          <p:nvPr/>
        </p:nvSpPr>
        <p:spPr>
          <a:xfrm>
            <a:off x="3131688" y="1741646"/>
            <a:ext cx="2561427" cy="2336454"/>
          </a:xfrm>
          <a:prstGeom prst="roundRect">
            <a:avLst/>
          </a:prstGeom>
          <a:noFill/>
          <a:ln w="19050">
            <a:solidFill>
              <a:schemeClr val="tx2">
                <a:lumMod val="90000"/>
              </a:schemeClr>
            </a:solidFill>
          </a:ln>
        </p:spPr>
        <p:txBody>
          <a:bodyPr vert="horz" wrap="square" lIns="182880" tIns="0" rIns="182880" bIns="0" rtlCol="0" anchor="ctr">
            <a:noAutofit/>
          </a:bodyPr>
          <a:lstStyle/>
          <a:p>
            <a:pPr algn="ctr">
              <a:lnSpc>
                <a:spcPct val="90000"/>
              </a:lnSpc>
              <a:buFont typeface="Arial" pitchFamily="34" charset="0"/>
              <a:buNone/>
            </a:pPr>
            <a:endParaRPr lang="en-US" sz="2000" cap="all" dirty="0">
              <a:solidFill>
                <a:srgbClr val="FFFFFF"/>
              </a:solidFill>
              <a:effectLst>
                <a:outerShdw blurRad="38100" dist="25400" dir="2700000" algn="tl">
                  <a:srgbClr val="000000">
                    <a:alpha val="0"/>
                  </a:srgbClr>
                </a:outerShdw>
              </a:effectLst>
            </a:endParaRPr>
          </a:p>
        </p:txBody>
      </p:sp>
      <p:sp>
        <p:nvSpPr>
          <p:cNvPr id="13" name="TextBox 12">
            <a:extLst>
              <a:ext uri="{FF2B5EF4-FFF2-40B4-BE49-F238E27FC236}">
                <a16:creationId xmlns:a16="http://schemas.microsoft.com/office/drawing/2014/main" id="{29CD58FA-A61D-45C8-BF92-05DD39A22CC2}"/>
              </a:ext>
            </a:extLst>
          </p:cNvPr>
          <p:cNvSpPr txBox="1"/>
          <p:nvPr/>
        </p:nvSpPr>
        <p:spPr>
          <a:xfrm>
            <a:off x="515747" y="2405758"/>
            <a:ext cx="1672741" cy="529295"/>
          </a:xfrm>
          <a:prstGeom prst="rect">
            <a:avLst/>
          </a:prstGeom>
          <a:noFill/>
        </p:spPr>
        <p:txBody>
          <a:bodyPr wrap="square" lIns="155408" tIns="155408" rIns="155408" bIns="155408" rtlCol="0">
            <a:spAutoFit/>
          </a:bodyPr>
          <a:lstStyle/>
          <a:p>
            <a:pPr algn="ctr"/>
            <a:r>
              <a:rPr lang="en-US" sz="1400" dirty="0">
                <a:solidFill>
                  <a:schemeClr val="tx2">
                    <a:lumMod val="90000"/>
                  </a:schemeClr>
                </a:solidFill>
                <a:cs typeface="Arial" panose="020B0604020202020204" pitchFamily="34" charset="0"/>
              </a:rPr>
              <a:t>Mobile</a:t>
            </a:r>
          </a:p>
        </p:txBody>
      </p:sp>
      <p:grpSp>
        <p:nvGrpSpPr>
          <p:cNvPr id="14" name="Group 13">
            <a:extLst>
              <a:ext uri="{FF2B5EF4-FFF2-40B4-BE49-F238E27FC236}">
                <a16:creationId xmlns:a16="http://schemas.microsoft.com/office/drawing/2014/main" id="{9BE41F77-BAB5-42A7-8DDF-233B516B8990}"/>
              </a:ext>
            </a:extLst>
          </p:cNvPr>
          <p:cNvGrpSpPr/>
          <p:nvPr/>
        </p:nvGrpSpPr>
        <p:grpSpPr>
          <a:xfrm>
            <a:off x="1936032" y="1496824"/>
            <a:ext cx="636519" cy="645766"/>
            <a:chOff x="-8374063" y="-15235238"/>
            <a:chExt cx="3500438" cy="3368675"/>
          </a:xfrm>
          <a:solidFill>
            <a:schemeClr val="tx2">
              <a:lumMod val="90000"/>
            </a:schemeClr>
          </a:solidFill>
        </p:grpSpPr>
        <p:sp>
          <p:nvSpPr>
            <p:cNvPr id="96" name="Freeform 1029">
              <a:extLst>
                <a:ext uri="{FF2B5EF4-FFF2-40B4-BE49-F238E27FC236}">
                  <a16:creationId xmlns:a16="http://schemas.microsoft.com/office/drawing/2014/main" id="{5EDC01E3-EAA3-4FC9-A8AE-F603ED660ED0}"/>
                </a:ext>
              </a:extLst>
            </p:cNvPr>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7" name="Freeform 1030">
              <a:extLst>
                <a:ext uri="{FF2B5EF4-FFF2-40B4-BE49-F238E27FC236}">
                  <a16:creationId xmlns:a16="http://schemas.microsoft.com/office/drawing/2014/main" id="{8028DC85-0143-453A-ACAD-75D885C38098}"/>
                </a:ext>
              </a:extLst>
            </p:cNvPr>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8" name="Freeform 1031">
              <a:extLst>
                <a:ext uri="{FF2B5EF4-FFF2-40B4-BE49-F238E27FC236}">
                  <a16:creationId xmlns:a16="http://schemas.microsoft.com/office/drawing/2014/main" id="{29AD0290-D611-48FD-ACEB-17611444289A}"/>
                </a:ext>
              </a:extLst>
            </p:cNvPr>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9" name="Freeform 1032">
              <a:extLst>
                <a:ext uri="{FF2B5EF4-FFF2-40B4-BE49-F238E27FC236}">
                  <a16:creationId xmlns:a16="http://schemas.microsoft.com/office/drawing/2014/main" id="{B10468BF-B2B3-4419-B972-E7C9AE63FEFF}"/>
                </a:ext>
              </a:extLst>
            </p:cNvPr>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sp>
        <p:nvSpPr>
          <p:cNvPr id="15" name="Freeform 102">
            <a:extLst>
              <a:ext uri="{FF2B5EF4-FFF2-40B4-BE49-F238E27FC236}">
                <a16:creationId xmlns:a16="http://schemas.microsoft.com/office/drawing/2014/main" id="{EFD82962-A62E-469E-AFB6-C4D6295EA905}"/>
              </a:ext>
            </a:extLst>
          </p:cNvPr>
          <p:cNvSpPr>
            <a:spLocks noChangeArrowheads="1"/>
          </p:cNvSpPr>
          <p:nvPr/>
        </p:nvSpPr>
        <p:spPr bwMode="auto">
          <a:xfrm>
            <a:off x="3582676" y="2243806"/>
            <a:ext cx="1776297" cy="593236"/>
          </a:xfrm>
          <a:custGeom>
            <a:avLst/>
            <a:gdLst>
              <a:gd name="T0" fmla="*/ 4320 w 4321"/>
              <a:gd name="T1" fmla="*/ 1213 h 1349"/>
              <a:gd name="T2" fmla="*/ 4320 w 4321"/>
              <a:gd name="T3" fmla="*/ 1213 h 1349"/>
              <a:gd name="T4" fmla="*/ 4185 w 4321"/>
              <a:gd name="T5" fmla="*/ 1348 h 1349"/>
              <a:gd name="T6" fmla="*/ 135 w 4321"/>
              <a:gd name="T7" fmla="*/ 1348 h 1349"/>
              <a:gd name="T8" fmla="*/ 0 w 4321"/>
              <a:gd name="T9" fmla="*/ 1213 h 1349"/>
              <a:gd name="T10" fmla="*/ 0 w 4321"/>
              <a:gd name="T11" fmla="*/ 135 h 1349"/>
              <a:gd name="T12" fmla="*/ 135 w 4321"/>
              <a:gd name="T13" fmla="*/ 0 h 1349"/>
              <a:gd name="T14" fmla="*/ 4185 w 4321"/>
              <a:gd name="T15" fmla="*/ 0 h 1349"/>
              <a:gd name="T16" fmla="*/ 4320 w 4321"/>
              <a:gd name="T17" fmla="*/ 135 h 1349"/>
              <a:gd name="T18" fmla="*/ 4320 w 4321"/>
              <a:gd name="T19" fmla="*/ 12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1349">
                <a:moveTo>
                  <a:pt x="4320" y="1213"/>
                </a:moveTo>
                <a:lnTo>
                  <a:pt x="4320" y="1213"/>
                </a:lnTo>
                <a:cubicBezTo>
                  <a:pt x="4320" y="1289"/>
                  <a:pt x="4261" y="1348"/>
                  <a:pt x="4185" y="1348"/>
                </a:cubicBezTo>
                <a:cubicBezTo>
                  <a:pt x="135" y="1348"/>
                  <a:pt x="135" y="1348"/>
                  <a:pt x="135" y="1348"/>
                </a:cubicBezTo>
                <a:cubicBezTo>
                  <a:pt x="62" y="1348"/>
                  <a:pt x="0" y="1289"/>
                  <a:pt x="0" y="1213"/>
                </a:cubicBezTo>
                <a:cubicBezTo>
                  <a:pt x="0" y="135"/>
                  <a:pt x="0" y="135"/>
                  <a:pt x="0" y="135"/>
                </a:cubicBezTo>
                <a:cubicBezTo>
                  <a:pt x="0" y="59"/>
                  <a:pt x="62" y="0"/>
                  <a:pt x="135" y="0"/>
                </a:cubicBezTo>
                <a:cubicBezTo>
                  <a:pt x="4185" y="0"/>
                  <a:pt x="4185" y="0"/>
                  <a:pt x="4185" y="0"/>
                </a:cubicBezTo>
                <a:cubicBezTo>
                  <a:pt x="4261" y="0"/>
                  <a:pt x="4320" y="59"/>
                  <a:pt x="4320" y="135"/>
                </a:cubicBezTo>
                <a:lnTo>
                  <a:pt x="4320" y="1213"/>
                </a:lnTo>
              </a:path>
            </a:pathLst>
          </a:custGeom>
          <a:solidFill>
            <a:srgbClr val="00518A"/>
          </a:solidFill>
          <a:ln>
            <a:noFill/>
          </a:ln>
          <a:effectLst/>
        </p:spPr>
        <p:txBody>
          <a:bodyPr wrap="none" lIns="91420" tIns="45711" rIns="91420" bIns="45711" anchor="ctr"/>
          <a:lstStyle/>
          <a:p>
            <a:pPr algn="ctr"/>
            <a:r>
              <a:rPr lang="en-US" sz="1200" dirty="0">
                <a:solidFill>
                  <a:srgbClr val="FFFFFF"/>
                </a:solidFill>
              </a:rPr>
              <a:t>Bot Mitigation</a:t>
            </a:r>
          </a:p>
          <a:p>
            <a:pPr algn="ctr"/>
            <a:r>
              <a:rPr lang="en-US" sz="1200" dirty="0">
                <a:solidFill>
                  <a:srgbClr val="FFFFFF"/>
                </a:solidFill>
              </a:rPr>
              <a:t>Credential Protection</a:t>
            </a:r>
          </a:p>
          <a:p>
            <a:pPr algn="ctr"/>
            <a:r>
              <a:rPr lang="en-US" sz="1200" dirty="0">
                <a:solidFill>
                  <a:srgbClr val="FFFFFF"/>
                </a:solidFill>
              </a:rPr>
              <a:t>App-Layer </a:t>
            </a:r>
            <a:r>
              <a:rPr lang="en-US" sz="1200" dirty="0" err="1">
                <a:solidFill>
                  <a:srgbClr val="FFFFFF"/>
                </a:solidFill>
              </a:rPr>
              <a:t>DoS</a:t>
            </a:r>
            <a:endParaRPr lang="en-US" sz="1200" dirty="0">
              <a:solidFill>
                <a:srgbClr val="FFFFFF"/>
              </a:solidFill>
            </a:endParaRPr>
          </a:p>
        </p:txBody>
      </p:sp>
      <p:sp>
        <p:nvSpPr>
          <p:cNvPr id="16" name="Freeform 15">
            <a:extLst>
              <a:ext uri="{FF2B5EF4-FFF2-40B4-BE49-F238E27FC236}">
                <a16:creationId xmlns:a16="http://schemas.microsoft.com/office/drawing/2014/main" id="{35A1219B-9BB3-4FE8-8208-53EA28FF06CF}"/>
              </a:ext>
            </a:extLst>
          </p:cNvPr>
          <p:cNvSpPr>
            <a:spLocks noChangeArrowheads="1"/>
          </p:cNvSpPr>
          <p:nvPr/>
        </p:nvSpPr>
        <p:spPr bwMode="auto">
          <a:xfrm flipV="1">
            <a:off x="1320370" y="2965344"/>
            <a:ext cx="1718483" cy="299367"/>
          </a:xfrm>
          <a:custGeom>
            <a:avLst/>
            <a:gdLst>
              <a:gd name="T0" fmla="*/ 5082 w 5083"/>
              <a:gd name="T1" fmla="*/ 774 h 775"/>
              <a:gd name="T2" fmla="*/ 1203 w 5083"/>
              <a:gd name="T3" fmla="*/ 774 h 775"/>
              <a:gd name="T4" fmla="*/ 0 w 5083"/>
              <a:gd name="T5" fmla="*/ 0 h 775"/>
            </a:gdLst>
            <a:ahLst/>
            <a:cxnLst>
              <a:cxn ang="0">
                <a:pos x="T0" y="T1"/>
              </a:cxn>
              <a:cxn ang="0">
                <a:pos x="T2" y="T3"/>
              </a:cxn>
              <a:cxn ang="0">
                <a:pos x="T4" y="T5"/>
              </a:cxn>
            </a:cxnLst>
            <a:rect l="0" t="0" r="r" b="b"/>
            <a:pathLst>
              <a:path w="5083" h="775">
                <a:moveTo>
                  <a:pt x="5082" y="774"/>
                </a:moveTo>
                <a:lnTo>
                  <a:pt x="1203" y="774"/>
                </a:lnTo>
                <a:lnTo>
                  <a:pt x="0" y="0"/>
                </a:lnTo>
              </a:path>
            </a:pathLst>
          </a:custGeom>
          <a:noFill/>
          <a:ln w="23760" cap="flat">
            <a:solidFill>
              <a:srgbClr val="E3173E"/>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1436" tIns="45719" rIns="91436" bIns="45719"/>
          <a:lstStyle/>
          <a:p>
            <a:endParaRPr lang="en-US" sz="1200" dirty="0">
              <a:solidFill>
                <a:srgbClr val="4D4F53"/>
              </a:solidFill>
            </a:endParaRPr>
          </a:p>
        </p:txBody>
      </p:sp>
      <p:grpSp>
        <p:nvGrpSpPr>
          <p:cNvPr id="17" name="Group 16">
            <a:extLst>
              <a:ext uri="{FF2B5EF4-FFF2-40B4-BE49-F238E27FC236}">
                <a16:creationId xmlns:a16="http://schemas.microsoft.com/office/drawing/2014/main" id="{1C5EA1D4-40C0-4DB9-9840-9D782DF5A0FB}"/>
              </a:ext>
            </a:extLst>
          </p:cNvPr>
          <p:cNvGrpSpPr/>
          <p:nvPr/>
        </p:nvGrpSpPr>
        <p:grpSpPr>
          <a:xfrm>
            <a:off x="3029830" y="2851533"/>
            <a:ext cx="193675" cy="193675"/>
            <a:chOff x="4587875" y="1840004"/>
            <a:chExt cx="193675" cy="193675"/>
          </a:xfrm>
        </p:grpSpPr>
        <p:sp>
          <p:nvSpPr>
            <p:cNvPr id="92" name="Freeform 80">
              <a:extLst>
                <a:ext uri="{FF2B5EF4-FFF2-40B4-BE49-F238E27FC236}">
                  <a16:creationId xmlns:a16="http://schemas.microsoft.com/office/drawing/2014/main" id="{2879A796-042C-4EB5-AE3D-555ACC35C3E0}"/>
                </a:ext>
              </a:extLst>
            </p:cNvPr>
            <p:cNvSpPr>
              <a:spLocks noChangeArrowheads="1"/>
            </p:cNvSpPr>
            <p:nvPr/>
          </p:nvSpPr>
          <p:spPr bwMode="auto">
            <a:xfrm>
              <a:off x="4587875" y="1840004"/>
              <a:ext cx="193675" cy="193675"/>
            </a:xfrm>
            <a:custGeom>
              <a:avLst/>
              <a:gdLst>
                <a:gd name="T0" fmla="*/ 315 w 538"/>
                <a:gd name="T1" fmla="*/ 31 h 538"/>
                <a:gd name="T2" fmla="*/ 315 w 538"/>
                <a:gd name="T3" fmla="*/ 31 h 538"/>
                <a:gd name="T4" fmla="*/ 31 w 538"/>
                <a:gd name="T5" fmla="*/ 315 h 538"/>
                <a:gd name="T6" fmla="*/ 221 w 538"/>
                <a:gd name="T7" fmla="*/ 506 h 538"/>
                <a:gd name="T8" fmla="*/ 506 w 538"/>
                <a:gd name="T9" fmla="*/ 222 h 538"/>
                <a:gd name="T10" fmla="*/ 315 w 538"/>
                <a:gd name="T11" fmla="*/ 31 h 538"/>
                <a:gd name="T12" fmla="*/ 309 w 538"/>
                <a:gd name="T13" fmla="*/ 444 h 538"/>
                <a:gd name="T14" fmla="*/ 309 w 538"/>
                <a:gd name="T15" fmla="*/ 444 h 538"/>
                <a:gd name="T16" fmla="*/ 93 w 538"/>
                <a:gd name="T17" fmla="*/ 228 h 538"/>
                <a:gd name="T18" fmla="*/ 228 w 538"/>
                <a:gd name="T19" fmla="*/ 94 h 538"/>
                <a:gd name="T20" fmla="*/ 443 w 538"/>
                <a:gd name="T21" fmla="*/ 309 h 538"/>
                <a:gd name="T22" fmla="*/ 309 w 538"/>
                <a:gd name="T23" fmla="*/ 44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8" h="538">
                  <a:moveTo>
                    <a:pt x="315" y="31"/>
                  </a:moveTo>
                  <a:lnTo>
                    <a:pt x="315" y="31"/>
                  </a:lnTo>
                  <a:cubicBezTo>
                    <a:pt x="146" y="0"/>
                    <a:pt x="0" y="147"/>
                    <a:pt x="31" y="315"/>
                  </a:cubicBezTo>
                  <a:cubicBezTo>
                    <a:pt x="50" y="412"/>
                    <a:pt x="128" y="487"/>
                    <a:pt x="221" y="506"/>
                  </a:cubicBezTo>
                  <a:cubicBezTo>
                    <a:pt x="390" y="537"/>
                    <a:pt x="537" y="391"/>
                    <a:pt x="506" y="222"/>
                  </a:cubicBezTo>
                  <a:cubicBezTo>
                    <a:pt x="487" y="128"/>
                    <a:pt x="412" y="50"/>
                    <a:pt x="315" y="31"/>
                  </a:cubicBezTo>
                  <a:close/>
                  <a:moveTo>
                    <a:pt x="309" y="444"/>
                  </a:moveTo>
                  <a:lnTo>
                    <a:pt x="309" y="444"/>
                  </a:lnTo>
                  <a:cubicBezTo>
                    <a:pt x="178" y="475"/>
                    <a:pt x="65" y="359"/>
                    <a:pt x="93" y="228"/>
                  </a:cubicBezTo>
                  <a:cubicBezTo>
                    <a:pt x="109" y="162"/>
                    <a:pt x="162" y="109"/>
                    <a:pt x="228" y="94"/>
                  </a:cubicBezTo>
                  <a:cubicBezTo>
                    <a:pt x="359" y="62"/>
                    <a:pt x="475" y="178"/>
                    <a:pt x="443" y="309"/>
                  </a:cubicBezTo>
                  <a:cubicBezTo>
                    <a:pt x="431" y="378"/>
                    <a:pt x="378" y="431"/>
                    <a:pt x="309" y="444"/>
                  </a:cubicBezTo>
                  <a:close/>
                </a:path>
              </a:pathLst>
            </a:custGeom>
            <a:solidFill>
              <a:srgbClr val="E3173E"/>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sp>
          <p:nvSpPr>
            <p:cNvPr id="93" name="Freeform 81">
              <a:extLst>
                <a:ext uri="{FF2B5EF4-FFF2-40B4-BE49-F238E27FC236}">
                  <a16:creationId xmlns:a16="http://schemas.microsoft.com/office/drawing/2014/main" id="{3CB97481-A079-40A8-9E55-0749BE16881C}"/>
                </a:ext>
              </a:extLst>
            </p:cNvPr>
            <p:cNvSpPr>
              <a:spLocks noChangeArrowheads="1"/>
            </p:cNvSpPr>
            <p:nvPr/>
          </p:nvSpPr>
          <p:spPr bwMode="auto">
            <a:xfrm>
              <a:off x="4633911" y="1906676"/>
              <a:ext cx="80963" cy="80963"/>
            </a:xfrm>
            <a:custGeom>
              <a:avLst/>
              <a:gdLst>
                <a:gd name="T0" fmla="*/ 12 w 226"/>
                <a:gd name="T1" fmla="*/ 116 h 226"/>
                <a:gd name="T2" fmla="*/ 12 w 226"/>
                <a:gd name="T3" fmla="*/ 116 h 226"/>
                <a:gd name="T4" fmla="*/ 109 w 226"/>
                <a:gd name="T5" fmla="*/ 216 h 226"/>
                <a:gd name="T6" fmla="*/ 225 w 226"/>
                <a:gd name="T7" fmla="*/ 194 h 226"/>
                <a:gd name="T8" fmla="*/ 34 w 226"/>
                <a:gd name="T9" fmla="*/ 0 h 226"/>
                <a:gd name="T10" fmla="*/ 12 w 226"/>
                <a:gd name="T11" fmla="*/ 116 h 226"/>
              </a:gdLst>
              <a:ahLst/>
              <a:cxnLst>
                <a:cxn ang="0">
                  <a:pos x="T0" y="T1"/>
                </a:cxn>
                <a:cxn ang="0">
                  <a:pos x="T2" y="T3"/>
                </a:cxn>
                <a:cxn ang="0">
                  <a:pos x="T4" y="T5"/>
                </a:cxn>
                <a:cxn ang="0">
                  <a:pos x="T6" y="T7"/>
                </a:cxn>
                <a:cxn ang="0">
                  <a:pos x="T8" y="T9"/>
                </a:cxn>
                <a:cxn ang="0">
                  <a:pos x="T10" y="T11"/>
                </a:cxn>
              </a:cxnLst>
              <a:rect l="0" t="0" r="r" b="b"/>
              <a:pathLst>
                <a:path w="226" h="226">
                  <a:moveTo>
                    <a:pt x="12" y="116"/>
                  </a:moveTo>
                  <a:lnTo>
                    <a:pt x="12" y="116"/>
                  </a:lnTo>
                  <a:cubicBezTo>
                    <a:pt x="21" y="163"/>
                    <a:pt x="62" y="204"/>
                    <a:pt x="109" y="216"/>
                  </a:cubicBezTo>
                  <a:cubicBezTo>
                    <a:pt x="153" y="225"/>
                    <a:pt x="193" y="216"/>
                    <a:pt x="225" y="194"/>
                  </a:cubicBezTo>
                  <a:cubicBezTo>
                    <a:pt x="34" y="0"/>
                    <a:pt x="34" y="0"/>
                    <a:pt x="34" y="0"/>
                  </a:cubicBezTo>
                  <a:cubicBezTo>
                    <a:pt x="12" y="32"/>
                    <a:pt x="0" y="72"/>
                    <a:pt x="12" y="116"/>
                  </a:cubicBezTo>
                </a:path>
              </a:pathLst>
            </a:custGeom>
            <a:solidFill>
              <a:srgbClr val="E3173E"/>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sp>
          <p:nvSpPr>
            <p:cNvPr id="94" name="Freeform 82">
              <a:extLst>
                <a:ext uri="{FF2B5EF4-FFF2-40B4-BE49-F238E27FC236}">
                  <a16:creationId xmlns:a16="http://schemas.microsoft.com/office/drawing/2014/main" id="{2DF460AB-6D51-4E4B-AAFD-561218D04886}"/>
                </a:ext>
              </a:extLst>
            </p:cNvPr>
            <p:cNvSpPr>
              <a:spLocks noChangeArrowheads="1"/>
            </p:cNvSpPr>
            <p:nvPr/>
          </p:nvSpPr>
          <p:spPr bwMode="auto">
            <a:xfrm>
              <a:off x="4656136" y="1884452"/>
              <a:ext cx="80963" cy="80963"/>
            </a:xfrm>
            <a:custGeom>
              <a:avLst/>
              <a:gdLst>
                <a:gd name="T0" fmla="*/ 116 w 226"/>
                <a:gd name="T1" fmla="*/ 9 h 226"/>
                <a:gd name="T2" fmla="*/ 116 w 226"/>
                <a:gd name="T3" fmla="*/ 9 h 226"/>
                <a:gd name="T4" fmla="*/ 0 w 226"/>
                <a:gd name="T5" fmla="*/ 34 h 226"/>
                <a:gd name="T6" fmla="*/ 194 w 226"/>
                <a:gd name="T7" fmla="*/ 225 h 226"/>
                <a:gd name="T8" fmla="*/ 216 w 226"/>
                <a:gd name="T9" fmla="*/ 109 h 226"/>
                <a:gd name="T10" fmla="*/ 116 w 226"/>
                <a:gd name="T11" fmla="*/ 9 h 226"/>
              </a:gdLst>
              <a:ahLst/>
              <a:cxnLst>
                <a:cxn ang="0">
                  <a:pos x="T0" y="T1"/>
                </a:cxn>
                <a:cxn ang="0">
                  <a:pos x="T2" y="T3"/>
                </a:cxn>
                <a:cxn ang="0">
                  <a:pos x="T4" y="T5"/>
                </a:cxn>
                <a:cxn ang="0">
                  <a:pos x="T6" y="T7"/>
                </a:cxn>
                <a:cxn ang="0">
                  <a:pos x="T8" y="T9"/>
                </a:cxn>
                <a:cxn ang="0">
                  <a:pos x="T10" y="T11"/>
                </a:cxn>
              </a:cxnLst>
              <a:rect l="0" t="0" r="r" b="b"/>
              <a:pathLst>
                <a:path w="226" h="226">
                  <a:moveTo>
                    <a:pt x="116" y="9"/>
                  </a:moveTo>
                  <a:lnTo>
                    <a:pt x="116" y="9"/>
                  </a:lnTo>
                  <a:cubicBezTo>
                    <a:pt x="72" y="0"/>
                    <a:pt x="31" y="12"/>
                    <a:pt x="0" y="34"/>
                  </a:cubicBezTo>
                  <a:cubicBezTo>
                    <a:pt x="194" y="225"/>
                    <a:pt x="194" y="225"/>
                    <a:pt x="194" y="225"/>
                  </a:cubicBezTo>
                  <a:cubicBezTo>
                    <a:pt x="216" y="194"/>
                    <a:pt x="225" y="153"/>
                    <a:pt x="216" y="109"/>
                  </a:cubicBezTo>
                  <a:cubicBezTo>
                    <a:pt x="203" y="62"/>
                    <a:pt x="163" y="22"/>
                    <a:pt x="116" y="9"/>
                  </a:cubicBezTo>
                </a:path>
              </a:pathLst>
            </a:custGeom>
            <a:solidFill>
              <a:srgbClr val="E3173E"/>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sp>
          <p:nvSpPr>
            <p:cNvPr id="95" name="Freeform 83">
              <a:extLst>
                <a:ext uri="{FF2B5EF4-FFF2-40B4-BE49-F238E27FC236}">
                  <a16:creationId xmlns:a16="http://schemas.microsoft.com/office/drawing/2014/main" id="{B372F43D-DE45-466E-AF02-B61DD0FD0BBA}"/>
                </a:ext>
              </a:extLst>
            </p:cNvPr>
            <p:cNvSpPr>
              <a:spLocks noChangeArrowheads="1"/>
            </p:cNvSpPr>
            <p:nvPr/>
          </p:nvSpPr>
          <p:spPr bwMode="auto">
            <a:xfrm>
              <a:off x="4611685" y="1863814"/>
              <a:ext cx="147638" cy="147639"/>
            </a:xfrm>
            <a:custGeom>
              <a:avLst/>
              <a:gdLst>
                <a:gd name="T0" fmla="*/ 244 w 411"/>
                <a:gd name="T1" fmla="*/ 29 h 411"/>
                <a:gd name="T2" fmla="*/ 244 w 411"/>
                <a:gd name="T3" fmla="*/ 29 h 411"/>
                <a:gd name="T4" fmla="*/ 28 w 411"/>
                <a:gd name="T5" fmla="*/ 244 h 411"/>
                <a:gd name="T6" fmla="*/ 163 w 411"/>
                <a:gd name="T7" fmla="*/ 379 h 411"/>
                <a:gd name="T8" fmla="*/ 378 w 411"/>
                <a:gd name="T9" fmla="*/ 163 h 411"/>
                <a:gd name="T10" fmla="*/ 244 w 411"/>
                <a:gd name="T11" fmla="*/ 29 h 411"/>
                <a:gd name="T12" fmla="*/ 169 w 411"/>
                <a:gd name="T13" fmla="*/ 338 h 411"/>
                <a:gd name="T14" fmla="*/ 169 w 411"/>
                <a:gd name="T15" fmla="*/ 338 h 411"/>
                <a:gd name="T16" fmla="*/ 72 w 411"/>
                <a:gd name="T17" fmla="*/ 238 h 411"/>
                <a:gd name="T18" fmla="*/ 94 w 411"/>
                <a:gd name="T19" fmla="*/ 122 h 411"/>
                <a:gd name="T20" fmla="*/ 285 w 411"/>
                <a:gd name="T21" fmla="*/ 316 h 411"/>
                <a:gd name="T22" fmla="*/ 169 w 411"/>
                <a:gd name="T23" fmla="*/ 338 h 411"/>
                <a:gd name="T24" fmla="*/ 316 w 411"/>
                <a:gd name="T25" fmla="*/ 285 h 411"/>
                <a:gd name="T26" fmla="*/ 316 w 411"/>
                <a:gd name="T27" fmla="*/ 285 h 411"/>
                <a:gd name="T28" fmla="*/ 122 w 411"/>
                <a:gd name="T29" fmla="*/ 94 h 411"/>
                <a:gd name="T30" fmla="*/ 238 w 411"/>
                <a:gd name="T31" fmla="*/ 69 h 411"/>
                <a:gd name="T32" fmla="*/ 338 w 411"/>
                <a:gd name="T33" fmla="*/ 169 h 411"/>
                <a:gd name="T34" fmla="*/ 316 w 411"/>
                <a:gd name="T35" fmla="*/ 285 h 411"/>
                <a:gd name="T36" fmla="*/ 331 w 411"/>
                <a:gd name="T37" fmla="*/ 304 h 411"/>
                <a:gd name="T38" fmla="*/ 316 w 411"/>
                <a:gd name="T39" fmla="*/ 28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44" y="29"/>
                  </a:moveTo>
                  <a:lnTo>
                    <a:pt x="244" y="29"/>
                  </a:lnTo>
                  <a:cubicBezTo>
                    <a:pt x="113" y="0"/>
                    <a:pt x="0" y="113"/>
                    <a:pt x="28" y="244"/>
                  </a:cubicBezTo>
                  <a:cubicBezTo>
                    <a:pt x="44" y="313"/>
                    <a:pt x="97" y="366"/>
                    <a:pt x="163" y="379"/>
                  </a:cubicBezTo>
                  <a:cubicBezTo>
                    <a:pt x="294" y="410"/>
                    <a:pt x="410" y="294"/>
                    <a:pt x="378" y="163"/>
                  </a:cubicBezTo>
                  <a:cubicBezTo>
                    <a:pt x="366" y="97"/>
                    <a:pt x="313" y="44"/>
                    <a:pt x="244" y="29"/>
                  </a:cubicBezTo>
                  <a:close/>
                  <a:moveTo>
                    <a:pt x="169" y="338"/>
                  </a:moveTo>
                  <a:lnTo>
                    <a:pt x="169" y="338"/>
                  </a:lnTo>
                  <a:cubicBezTo>
                    <a:pt x="122" y="326"/>
                    <a:pt x="81" y="285"/>
                    <a:pt x="72" y="238"/>
                  </a:cubicBezTo>
                  <a:cubicBezTo>
                    <a:pt x="60" y="194"/>
                    <a:pt x="72" y="154"/>
                    <a:pt x="94" y="122"/>
                  </a:cubicBezTo>
                  <a:cubicBezTo>
                    <a:pt x="285" y="316"/>
                    <a:pt x="285" y="316"/>
                    <a:pt x="285" y="316"/>
                  </a:cubicBezTo>
                  <a:cubicBezTo>
                    <a:pt x="253" y="338"/>
                    <a:pt x="213" y="347"/>
                    <a:pt x="169" y="338"/>
                  </a:cubicBezTo>
                  <a:close/>
                  <a:moveTo>
                    <a:pt x="316" y="285"/>
                  </a:moveTo>
                  <a:lnTo>
                    <a:pt x="316" y="285"/>
                  </a:lnTo>
                  <a:cubicBezTo>
                    <a:pt x="122" y="94"/>
                    <a:pt x="122" y="94"/>
                    <a:pt x="122" y="94"/>
                  </a:cubicBezTo>
                  <a:cubicBezTo>
                    <a:pt x="153" y="72"/>
                    <a:pt x="194" y="60"/>
                    <a:pt x="238" y="69"/>
                  </a:cubicBezTo>
                  <a:cubicBezTo>
                    <a:pt x="285" y="82"/>
                    <a:pt x="325" y="122"/>
                    <a:pt x="338" y="169"/>
                  </a:cubicBezTo>
                  <a:cubicBezTo>
                    <a:pt x="347" y="213"/>
                    <a:pt x="338" y="254"/>
                    <a:pt x="316" y="285"/>
                  </a:cubicBezTo>
                  <a:cubicBezTo>
                    <a:pt x="331" y="304"/>
                    <a:pt x="331" y="304"/>
                    <a:pt x="331" y="304"/>
                  </a:cubicBezTo>
                  <a:lnTo>
                    <a:pt x="316" y="285"/>
                  </a:lnTo>
                  <a:close/>
                </a:path>
              </a:pathLst>
            </a:custGeom>
            <a:solidFill>
              <a:srgbClr val="FFFFFF"/>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grpSp>
      <p:sp>
        <p:nvSpPr>
          <p:cNvPr id="18" name="Freeform 15">
            <a:extLst>
              <a:ext uri="{FF2B5EF4-FFF2-40B4-BE49-F238E27FC236}">
                <a16:creationId xmlns:a16="http://schemas.microsoft.com/office/drawing/2014/main" id="{B031B4F5-7EAE-496F-9472-61D41CF9BE06}"/>
              </a:ext>
            </a:extLst>
          </p:cNvPr>
          <p:cNvSpPr>
            <a:spLocks noChangeArrowheads="1"/>
          </p:cNvSpPr>
          <p:nvPr/>
        </p:nvSpPr>
        <p:spPr bwMode="auto">
          <a:xfrm>
            <a:off x="1566863" y="2374962"/>
            <a:ext cx="1560521" cy="288392"/>
          </a:xfrm>
          <a:custGeom>
            <a:avLst/>
            <a:gdLst>
              <a:gd name="T0" fmla="*/ 5082 w 5083"/>
              <a:gd name="T1" fmla="*/ 774 h 775"/>
              <a:gd name="T2" fmla="*/ 1203 w 5083"/>
              <a:gd name="T3" fmla="*/ 774 h 775"/>
              <a:gd name="T4" fmla="*/ 0 w 5083"/>
              <a:gd name="T5" fmla="*/ 0 h 775"/>
            </a:gdLst>
            <a:ahLst/>
            <a:cxnLst>
              <a:cxn ang="0">
                <a:pos x="T0" y="T1"/>
              </a:cxn>
              <a:cxn ang="0">
                <a:pos x="T2" y="T3"/>
              </a:cxn>
              <a:cxn ang="0">
                <a:pos x="T4" y="T5"/>
              </a:cxn>
            </a:cxnLst>
            <a:rect l="0" t="0" r="r" b="b"/>
            <a:pathLst>
              <a:path w="5083" h="775">
                <a:moveTo>
                  <a:pt x="5082" y="774"/>
                </a:moveTo>
                <a:lnTo>
                  <a:pt x="1203" y="774"/>
                </a:lnTo>
                <a:lnTo>
                  <a:pt x="0" y="0"/>
                </a:lnTo>
              </a:path>
            </a:pathLst>
          </a:custGeom>
          <a:noFill/>
          <a:ln w="23760" cap="flat">
            <a:solidFill>
              <a:srgbClr val="659E3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1436" tIns="45719" rIns="91436" bIns="45719"/>
          <a:lstStyle/>
          <a:p>
            <a:endParaRPr lang="en-US" sz="1200" dirty="0">
              <a:solidFill>
                <a:srgbClr val="4D4F53"/>
              </a:solidFill>
            </a:endParaRPr>
          </a:p>
        </p:txBody>
      </p:sp>
      <p:grpSp>
        <p:nvGrpSpPr>
          <p:cNvPr id="19" name="Group 18">
            <a:extLst>
              <a:ext uri="{FF2B5EF4-FFF2-40B4-BE49-F238E27FC236}">
                <a16:creationId xmlns:a16="http://schemas.microsoft.com/office/drawing/2014/main" id="{604630E4-9E11-43DA-A0C3-001DCB23E339}"/>
              </a:ext>
            </a:extLst>
          </p:cNvPr>
          <p:cNvGrpSpPr/>
          <p:nvPr/>
        </p:nvGrpSpPr>
        <p:grpSpPr>
          <a:xfrm>
            <a:off x="748256" y="2991777"/>
            <a:ext cx="478758" cy="498662"/>
            <a:chOff x="-9142413" y="13503275"/>
            <a:chExt cx="3641725" cy="3916363"/>
          </a:xfrm>
          <a:solidFill>
            <a:schemeClr val="tx2">
              <a:lumMod val="90000"/>
            </a:schemeClr>
          </a:solidFill>
        </p:grpSpPr>
        <p:sp>
          <p:nvSpPr>
            <p:cNvPr id="82" name="Freeform 881">
              <a:extLst>
                <a:ext uri="{FF2B5EF4-FFF2-40B4-BE49-F238E27FC236}">
                  <a16:creationId xmlns:a16="http://schemas.microsoft.com/office/drawing/2014/main" id="{54392B42-B700-4504-8434-DEA003891EEE}"/>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3" name="Freeform 882">
              <a:extLst>
                <a:ext uri="{FF2B5EF4-FFF2-40B4-BE49-F238E27FC236}">
                  <a16:creationId xmlns:a16="http://schemas.microsoft.com/office/drawing/2014/main" id="{749D7EDE-9290-493B-9DF4-E7D8BB603A69}"/>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4" name="Freeform 883">
              <a:extLst>
                <a:ext uri="{FF2B5EF4-FFF2-40B4-BE49-F238E27FC236}">
                  <a16:creationId xmlns:a16="http://schemas.microsoft.com/office/drawing/2014/main" id="{47419BC8-B4E7-4B8B-BCCF-1924C25C3C01}"/>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5" name="Freeform 884">
              <a:extLst>
                <a:ext uri="{FF2B5EF4-FFF2-40B4-BE49-F238E27FC236}">
                  <a16:creationId xmlns:a16="http://schemas.microsoft.com/office/drawing/2014/main" id="{739C4634-A9FA-4ABC-AD1C-65D104C6E3D2}"/>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6" name="Freeform 885">
              <a:extLst>
                <a:ext uri="{FF2B5EF4-FFF2-40B4-BE49-F238E27FC236}">
                  <a16:creationId xmlns:a16="http://schemas.microsoft.com/office/drawing/2014/main" id="{DDD97ACF-2FFA-4D82-B03C-661FC9B58A9A}"/>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7" name="Freeform 886">
              <a:extLst>
                <a:ext uri="{FF2B5EF4-FFF2-40B4-BE49-F238E27FC236}">
                  <a16:creationId xmlns:a16="http://schemas.microsoft.com/office/drawing/2014/main" id="{F3C7B9A0-2BAE-4B35-8204-A6E9ABBAF06E}"/>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8" name="Freeform 887">
              <a:extLst>
                <a:ext uri="{FF2B5EF4-FFF2-40B4-BE49-F238E27FC236}">
                  <a16:creationId xmlns:a16="http://schemas.microsoft.com/office/drawing/2014/main" id="{39D0E124-3171-4AB8-A3C4-ED71AB5E3187}"/>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9" name="Freeform 888">
              <a:extLst>
                <a:ext uri="{FF2B5EF4-FFF2-40B4-BE49-F238E27FC236}">
                  <a16:creationId xmlns:a16="http://schemas.microsoft.com/office/drawing/2014/main" id="{8D762E27-7AEE-4D5F-80CC-0E1EB2CE0AE6}"/>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0" name="Freeform 889">
              <a:extLst>
                <a:ext uri="{FF2B5EF4-FFF2-40B4-BE49-F238E27FC236}">
                  <a16:creationId xmlns:a16="http://schemas.microsoft.com/office/drawing/2014/main" id="{638BDB41-B6CD-46E1-A043-6FFB6828DBBF}"/>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1" name="Freeform 890">
              <a:extLst>
                <a:ext uri="{FF2B5EF4-FFF2-40B4-BE49-F238E27FC236}">
                  <a16:creationId xmlns:a16="http://schemas.microsoft.com/office/drawing/2014/main" id="{FE80BF07-8F58-49BC-88C8-55CB11F12CBE}"/>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sp>
        <p:nvSpPr>
          <p:cNvPr id="20" name="TextBox 19">
            <a:extLst>
              <a:ext uri="{FF2B5EF4-FFF2-40B4-BE49-F238E27FC236}">
                <a16:creationId xmlns:a16="http://schemas.microsoft.com/office/drawing/2014/main" id="{7A1EFCA4-E845-4975-A2A6-BA540C7671B3}"/>
              </a:ext>
            </a:extLst>
          </p:cNvPr>
          <p:cNvSpPr txBox="1"/>
          <p:nvPr/>
        </p:nvSpPr>
        <p:spPr>
          <a:xfrm>
            <a:off x="523535" y="3330786"/>
            <a:ext cx="944219" cy="529295"/>
          </a:xfrm>
          <a:prstGeom prst="rect">
            <a:avLst/>
          </a:prstGeom>
          <a:noFill/>
        </p:spPr>
        <p:txBody>
          <a:bodyPr wrap="square" lIns="155408" tIns="155408" rIns="155408" bIns="155408" rtlCol="0">
            <a:spAutoFit/>
          </a:bodyPr>
          <a:lstStyle/>
          <a:p>
            <a:pPr algn="ctr"/>
            <a:r>
              <a:rPr lang="en-US" sz="1400" dirty="0">
                <a:solidFill>
                  <a:schemeClr val="tx2">
                    <a:lumMod val="90000"/>
                  </a:schemeClr>
                </a:solidFill>
                <a:cs typeface="Arial" panose="020B0604020202020204" pitchFamily="34" charset="0"/>
              </a:rPr>
              <a:t>Hacker</a:t>
            </a:r>
          </a:p>
        </p:txBody>
      </p:sp>
      <p:grpSp>
        <p:nvGrpSpPr>
          <p:cNvPr id="21" name="Group 20">
            <a:extLst>
              <a:ext uri="{FF2B5EF4-FFF2-40B4-BE49-F238E27FC236}">
                <a16:creationId xmlns:a16="http://schemas.microsoft.com/office/drawing/2014/main" id="{4A7B33B9-EAB4-42AC-8FF2-FE6FCCEB80B4}"/>
              </a:ext>
            </a:extLst>
          </p:cNvPr>
          <p:cNvGrpSpPr/>
          <p:nvPr/>
        </p:nvGrpSpPr>
        <p:grpSpPr>
          <a:xfrm>
            <a:off x="1175139" y="1956130"/>
            <a:ext cx="342941" cy="592527"/>
            <a:chOff x="19943762" y="29170313"/>
            <a:chExt cx="2268538" cy="3919538"/>
          </a:xfrm>
          <a:solidFill>
            <a:schemeClr val="tx2">
              <a:lumMod val="90000"/>
            </a:schemeClr>
          </a:solidFill>
        </p:grpSpPr>
        <p:sp>
          <p:nvSpPr>
            <p:cNvPr id="78" name="Oval 858">
              <a:extLst>
                <a:ext uri="{FF2B5EF4-FFF2-40B4-BE49-F238E27FC236}">
                  <a16:creationId xmlns:a16="http://schemas.microsoft.com/office/drawing/2014/main" id="{6A783667-49CF-4D0E-AEC0-84897BCE9AA5}"/>
                </a:ext>
              </a:extLst>
            </p:cNvPr>
            <p:cNvSpPr>
              <a:spLocks noChangeArrowheads="1"/>
            </p:cNvSpPr>
            <p:nvPr/>
          </p:nvSpPr>
          <p:spPr bwMode="auto">
            <a:xfrm>
              <a:off x="20150137"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79" name="Freeform 859">
              <a:extLst>
                <a:ext uri="{FF2B5EF4-FFF2-40B4-BE49-F238E27FC236}">
                  <a16:creationId xmlns:a16="http://schemas.microsoft.com/office/drawing/2014/main" id="{6DAFB900-F740-4B55-808C-E34562110B33}"/>
                </a:ext>
              </a:extLst>
            </p:cNvPr>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0" name="Freeform 860">
              <a:extLst>
                <a:ext uri="{FF2B5EF4-FFF2-40B4-BE49-F238E27FC236}">
                  <a16:creationId xmlns:a16="http://schemas.microsoft.com/office/drawing/2014/main" id="{4545CF59-79F6-40FF-BF9A-7FA4799DF99D}"/>
                </a:ext>
              </a:extLst>
            </p:cNvPr>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81" name="Freeform 861">
              <a:extLst>
                <a:ext uri="{FF2B5EF4-FFF2-40B4-BE49-F238E27FC236}">
                  <a16:creationId xmlns:a16="http://schemas.microsoft.com/office/drawing/2014/main" id="{DBD70939-547B-40A1-856B-CC28F77B0895}"/>
                </a:ext>
              </a:extLst>
            </p:cNvPr>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pic>
        <p:nvPicPr>
          <p:cNvPr id="22" name="Picture 21" descr="funnel-01.png">
            <a:extLst>
              <a:ext uri="{FF2B5EF4-FFF2-40B4-BE49-F238E27FC236}">
                <a16:creationId xmlns:a16="http://schemas.microsoft.com/office/drawing/2014/main" id="{15789466-066F-4FC0-9995-E76D6D4584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941" y="1654113"/>
            <a:ext cx="909519" cy="302017"/>
          </a:xfrm>
          <a:prstGeom prst="rect">
            <a:avLst/>
          </a:prstGeom>
        </p:spPr>
      </p:pic>
      <p:sp>
        <p:nvSpPr>
          <p:cNvPr id="23" name="Freeform 212">
            <a:extLst>
              <a:ext uri="{FF2B5EF4-FFF2-40B4-BE49-F238E27FC236}">
                <a16:creationId xmlns:a16="http://schemas.microsoft.com/office/drawing/2014/main" id="{A618EED9-9211-46AB-8BF7-0AD24903DB81}"/>
              </a:ext>
            </a:extLst>
          </p:cNvPr>
          <p:cNvSpPr>
            <a:spLocks noChangeArrowheads="1"/>
          </p:cNvSpPr>
          <p:nvPr/>
        </p:nvSpPr>
        <p:spPr bwMode="auto">
          <a:xfrm>
            <a:off x="881558" y="1343278"/>
            <a:ext cx="886301" cy="361449"/>
          </a:xfrm>
          <a:custGeom>
            <a:avLst/>
            <a:gdLst>
              <a:gd name="T0" fmla="*/ 4320 w 4321"/>
              <a:gd name="T1" fmla="*/ 1213 h 1349"/>
              <a:gd name="T2" fmla="*/ 4320 w 4321"/>
              <a:gd name="T3" fmla="*/ 1213 h 1349"/>
              <a:gd name="T4" fmla="*/ 4185 w 4321"/>
              <a:gd name="T5" fmla="*/ 1348 h 1349"/>
              <a:gd name="T6" fmla="*/ 135 w 4321"/>
              <a:gd name="T7" fmla="*/ 1348 h 1349"/>
              <a:gd name="T8" fmla="*/ 0 w 4321"/>
              <a:gd name="T9" fmla="*/ 1213 h 1349"/>
              <a:gd name="T10" fmla="*/ 0 w 4321"/>
              <a:gd name="T11" fmla="*/ 135 h 1349"/>
              <a:gd name="T12" fmla="*/ 135 w 4321"/>
              <a:gd name="T13" fmla="*/ 0 h 1349"/>
              <a:gd name="T14" fmla="*/ 4185 w 4321"/>
              <a:gd name="T15" fmla="*/ 0 h 1349"/>
              <a:gd name="T16" fmla="*/ 4320 w 4321"/>
              <a:gd name="T17" fmla="*/ 135 h 1349"/>
              <a:gd name="T18" fmla="*/ 4320 w 4321"/>
              <a:gd name="T19" fmla="*/ 12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1349">
                <a:moveTo>
                  <a:pt x="4320" y="1213"/>
                </a:moveTo>
                <a:lnTo>
                  <a:pt x="4320" y="1213"/>
                </a:lnTo>
                <a:cubicBezTo>
                  <a:pt x="4320" y="1289"/>
                  <a:pt x="4261" y="1348"/>
                  <a:pt x="4185" y="1348"/>
                </a:cubicBezTo>
                <a:cubicBezTo>
                  <a:pt x="135" y="1348"/>
                  <a:pt x="135" y="1348"/>
                  <a:pt x="135" y="1348"/>
                </a:cubicBezTo>
                <a:cubicBezTo>
                  <a:pt x="62" y="1348"/>
                  <a:pt x="0" y="1289"/>
                  <a:pt x="0" y="1213"/>
                </a:cubicBezTo>
                <a:cubicBezTo>
                  <a:pt x="0" y="135"/>
                  <a:pt x="0" y="135"/>
                  <a:pt x="0" y="135"/>
                </a:cubicBezTo>
                <a:cubicBezTo>
                  <a:pt x="0" y="59"/>
                  <a:pt x="62" y="0"/>
                  <a:pt x="135" y="0"/>
                </a:cubicBezTo>
                <a:cubicBezTo>
                  <a:pt x="4185" y="0"/>
                  <a:pt x="4185" y="0"/>
                  <a:pt x="4185" y="0"/>
                </a:cubicBezTo>
                <a:cubicBezTo>
                  <a:pt x="4261" y="0"/>
                  <a:pt x="4320" y="59"/>
                  <a:pt x="4320" y="135"/>
                </a:cubicBezTo>
                <a:lnTo>
                  <a:pt x="4320" y="1213"/>
                </a:lnTo>
              </a:path>
            </a:pathLst>
          </a:custGeom>
          <a:solidFill>
            <a:srgbClr val="00518A"/>
          </a:solidFill>
          <a:ln>
            <a:noFill/>
          </a:ln>
          <a:effectLst/>
        </p:spPr>
        <p:txBody>
          <a:bodyPr wrap="none" lIns="91420" tIns="45711" rIns="91420" bIns="45711" anchor="ctr"/>
          <a:lstStyle/>
          <a:p>
            <a:pPr algn="ctr"/>
            <a:r>
              <a:rPr lang="en-US" sz="1200" dirty="0">
                <a:solidFill>
                  <a:srgbClr val="FFFFFF"/>
                </a:solidFill>
              </a:rPr>
              <a:t>Anti-bot</a:t>
            </a:r>
            <a:br>
              <a:rPr lang="en-US" sz="1200" dirty="0">
                <a:solidFill>
                  <a:srgbClr val="FFFFFF"/>
                </a:solidFill>
              </a:rPr>
            </a:br>
            <a:r>
              <a:rPr lang="en-US" sz="1200" dirty="0">
                <a:solidFill>
                  <a:srgbClr val="FFFFFF"/>
                </a:solidFill>
              </a:rPr>
              <a:t>Mobile SDK</a:t>
            </a:r>
          </a:p>
        </p:txBody>
      </p:sp>
      <p:sp>
        <p:nvSpPr>
          <p:cNvPr id="24" name="Freeform 15">
            <a:extLst>
              <a:ext uri="{FF2B5EF4-FFF2-40B4-BE49-F238E27FC236}">
                <a16:creationId xmlns:a16="http://schemas.microsoft.com/office/drawing/2014/main" id="{16E87F0F-2528-4B8C-AEB3-EF7FE80F16FF}"/>
              </a:ext>
            </a:extLst>
          </p:cNvPr>
          <p:cNvSpPr>
            <a:spLocks noChangeArrowheads="1"/>
          </p:cNvSpPr>
          <p:nvPr/>
        </p:nvSpPr>
        <p:spPr bwMode="auto">
          <a:xfrm flipV="1">
            <a:off x="2012916" y="3442185"/>
            <a:ext cx="1084463" cy="248813"/>
          </a:xfrm>
          <a:custGeom>
            <a:avLst/>
            <a:gdLst>
              <a:gd name="T0" fmla="*/ 5082 w 5083"/>
              <a:gd name="T1" fmla="*/ 774 h 775"/>
              <a:gd name="T2" fmla="*/ 1203 w 5083"/>
              <a:gd name="T3" fmla="*/ 774 h 775"/>
              <a:gd name="T4" fmla="*/ 0 w 5083"/>
              <a:gd name="T5" fmla="*/ 0 h 775"/>
            </a:gdLst>
            <a:ahLst/>
            <a:cxnLst>
              <a:cxn ang="0">
                <a:pos x="T0" y="T1"/>
              </a:cxn>
              <a:cxn ang="0">
                <a:pos x="T2" y="T3"/>
              </a:cxn>
              <a:cxn ang="0">
                <a:pos x="T4" y="T5"/>
              </a:cxn>
            </a:cxnLst>
            <a:rect l="0" t="0" r="r" b="b"/>
            <a:pathLst>
              <a:path w="5083" h="775">
                <a:moveTo>
                  <a:pt x="5082" y="774"/>
                </a:moveTo>
                <a:lnTo>
                  <a:pt x="1203" y="774"/>
                </a:lnTo>
                <a:lnTo>
                  <a:pt x="0" y="0"/>
                </a:lnTo>
              </a:path>
            </a:pathLst>
          </a:custGeom>
          <a:noFill/>
          <a:ln w="23760" cap="flat">
            <a:solidFill>
              <a:srgbClr val="E3173E"/>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1436" tIns="45719" rIns="91436" bIns="45719"/>
          <a:lstStyle/>
          <a:p>
            <a:endParaRPr lang="en-US" sz="1200" dirty="0">
              <a:solidFill>
                <a:srgbClr val="4D4F53"/>
              </a:solidFill>
            </a:endParaRPr>
          </a:p>
        </p:txBody>
      </p:sp>
      <p:grpSp>
        <p:nvGrpSpPr>
          <p:cNvPr id="25" name="Group 24">
            <a:extLst>
              <a:ext uri="{FF2B5EF4-FFF2-40B4-BE49-F238E27FC236}">
                <a16:creationId xmlns:a16="http://schemas.microsoft.com/office/drawing/2014/main" id="{825B3ED6-D062-44F9-9D81-8C71C3E64CB7}"/>
              </a:ext>
            </a:extLst>
          </p:cNvPr>
          <p:cNvGrpSpPr/>
          <p:nvPr/>
        </p:nvGrpSpPr>
        <p:grpSpPr>
          <a:xfrm>
            <a:off x="1514430" y="3618987"/>
            <a:ext cx="477949" cy="352700"/>
            <a:chOff x="5340350" y="2868613"/>
            <a:chExt cx="1514475" cy="1117600"/>
          </a:xfrm>
          <a:solidFill>
            <a:schemeClr val="tx2">
              <a:lumMod val="90000"/>
            </a:schemeClr>
          </a:solidFill>
        </p:grpSpPr>
        <p:sp>
          <p:nvSpPr>
            <p:cNvPr id="75" name="Freeform 54">
              <a:extLst>
                <a:ext uri="{FF2B5EF4-FFF2-40B4-BE49-F238E27FC236}">
                  <a16:creationId xmlns:a16="http://schemas.microsoft.com/office/drawing/2014/main" id="{86D3138F-6576-4563-BF71-AFC01D3EFEEE}"/>
                </a:ext>
              </a:extLst>
            </p:cNvPr>
            <p:cNvSpPr>
              <a:spLocks noEditPoints="1"/>
            </p:cNvSpPr>
            <p:nvPr/>
          </p:nvSpPr>
          <p:spPr bwMode="auto">
            <a:xfrm>
              <a:off x="6753225" y="3141663"/>
              <a:ext cx="101600" cy="574675"/>
            </a:xfrm>
            <a:custGeom>
              <a:avLst/>
              <a:gdLst>
                <a:gd name="T0" fmla="*/ 15 w 30"/>
                <a:gd name="T1" fmla="*/ 4 h 168"/>
                <a:gd name="T2" fmla="*/ 26 w 30"/>
                <a:gd name="T3" fmla="*/ 14 h 168"/>
                <a:gd name="T4" fmla="*/ 26 w 30"/>
                <a:gd name="T5" fmla="*/ 153 h 168"/>
                <a:gd name="T6" fmla="*/ 15 w 30"/>
                <a:gd name="T7" fmla="*/ 164 h 168"/>
                <a:gd name="T8" fmla="*/ 4 w 30"/>
                <a:gd name="T9" fmla="*/ 153 h 168"/>
                <a:gd name="T10" fmla="*/ 4 w 30"/>
                <a:gd name="T11" fmla="*/ 14 h 168"/>
                <a:gd name="T12" fmla="*/ 15 w 30"/>
                <a:gd name="T13" fmla="*/ 4 h 168"/>
                <a:gd name="T14" fmla="*/ 15 w 30"/>
                <a:gd name="T15" fmla="*/ 0 h 168"/>
                <a:gd name="T16" fmla="*/ 0 w 30"/>
                <a:gd name="T17" fmla="*/ 14 h 168"/>
                <a:gd name="T18" fmla="*/ 0 w 30"/>
                <a:gd name="T19" fmla="*/ 153 h 168"/>
                <a:gd name="T20" fmla="*/ 15 w 30"/>
                <a:gd name="T21" fmla="*/ 168 h 168"/>
                <a:gd name="T22" fmla="*/ 30 w 30"/>
                <a:gd name="T23" fmla="*/ 153 h 168"/>
                <a:gd name="T24" fmla="*/ 30 w 30"/>
                <a:gd name="T25" fmla="*/ 14 h 168"/>
                <a:gd name="T26" fmla="*/ 15 w 30"/>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68">
                  <a:moveTo>
                    <a:pt x="15" y="4"/>
                  </a:moveTo>
                  <a:cubicBezTo>
                    <a:pt x="21" y="4"/>
                    <a:pt x="26" y="8"/>
                    <a:pt x="26" y="14"/>
                  </a:cubicBezTo>
                  <a:cubicBezTo>
                    <a:pt x="26" y="153"/>
                    <a:pt x="26" y="153"/>
                    <a:pt x="26" y="153"/>
                  </a:cubicBezTo>
                  <a:cubicBezTo>
                    <a:pt x="26" y="159"/>
                    <a:pt x="21" y="164"/>
                    <a:pt x="15" y="164"/>
                  </a:cubicBezTo>
                  <a:cubicBezTo>
                    <a:pt x="10" y="164"/>
                    <a:pt x="4" y="159"/>
                    <a:pt x="4" y="153"/>
                  </a:cubicBezTo>
                  <a:cubicBezTo>
                    <a:pt x="4" y="14"/>
                    <a:pt x="4" y="14"/>
                    <a:pt x="4" y="14"/>
                  </a:cubicBezTo>
                  <a:cubicBezTo>
                    <a:pt x="4" y="8"/>
                    <a:pt x="10" y="4"/>
                    <a:pt x="15" y="4"/>
                  </a:cubicBezTo>
                  <a:moveTo>
                    <a:pt x="15" y="0"/>
                  </a:moveTo>
                  <a:cubicBezTo>
                    <a:pt x="8" y="0"/>
                    <a:pt x="0" y="6"/>
                    <a:pt x="0" y="14"/>
                  </a:cubicBezTo>
                  <a:cubicBezTo>
                    <a:pt x="0" y="153"/>
                    <a:pt x="0" y="153"/>
                    <a:pt x="0" y="153"/>
                  </a:cubicBezTo>
                  <a:cubicBezTo>
                    <a:pt x="0" y="161"/>
                    <a:pt x="8" y="168"/>
                    <a:pt x="15" y="168"/>
                  </a:cubicBezTo>
                  <a:cubicBezTo>
                    <a:pt x="24" y="168"/>
                    <a:pt x="30" y="161"/>
                    <a:pt x="30" y="153"/>
                  </a:cubicBezTo>
                  <a:cubicBezTo>
                    <a:pt x="30" y="14"/>
                    <a:pt x="30" y="14"/>
                    <a:pt x="30" y="14"/>
                  </a:cubicBezTo>
                  <a:cubicBezTo>
                    <a:pt x="30" y="6"/>
                    <a:pt x="24" y="0"/>
                    <a:pt x="15" y="0"/>
                  </a:cubicBezTo>
                  <a:close/>
                </a:path>
              </a:pathLst>
            </a:custGeom>
            <a:grpFill/>
            <a:ln w="12700">
              <a:solidFill>
                <a:schemeClr val="bg1"/>
              </a:solidFill>
            </a:ln>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4D4F53"/>
                </a:solidFill>
              </a:endParaRPr>
            </a:p>
          </p:txBody>
        </p:sp>
        <p:sp>
          <p:nvSpPr>
            <p:cNvPr id="76" name="Freeform 55">
              <a:extLst>
                <a:ext uri="{FF2B5EF4-FFF2-40B4-BE49-F238E27FC236}">
                  <a16:creationId xmlns:a16="http://schemas.microsoft.com/office/drawing/2014/main" id="{0E16729C-969D-4E1E-9158-CE8B9ACF990E}"/>
                </a:ext>
              </a:extLst>
            </p:cNvPr>
            <p:cNvSpPr>
              <a:spLocks noEditPoints="1"/>
            </p:cNvSpPr>
            <p:nvPr/>
          </p:nvSpPr>
          <p:spPr bwMode="auto">
            <a:xfrm>
              <a:off x="5340350" y="3141663"/>
              <a:ext cx="98425" cy="574675"/>
            </a:xfrm>
            <a:custGeom>
              <a:avLst/>
              <a:gdLst>
                <a:gd name="T0" fmla="*/ 14 w 29"/>
                <a:gd name="T1" fmla="*/ 4 h 168"/>
                <a:gd name="T2" fmla="*/ 25 w 29"/>
                <a:gd name="T3" fmla="*/ 14 h 168"/>
                <a:gd name="T4" fmla="*/ 25 w 29"/>
                <a:gd name="T5" fmla="*/ 153 h 168"/>
                <a:gd name="T6" fmla="*/ 14 w 29"/>
                <a:gd name="T7" fmla="*/ 164 h 168"/>
                <a:gd name="T8" fmla="*/ 4 w 29"/>
                <a:gd name="T9" fmla="*/ 153 h 168"/>
                <a:gd name="T10" fmla="*/ 4 w 29"/>
                <a:gd name="T11" fmla="*/ 14 h 168"/>
                <a:gd name="T12" fmla="*/ 14 w 29"/>
                <a:gd name="T13" fmla="*/ 4 h 168"/>
                <a:gd name="T14" fmla="*/ 14 w 29"/>
                <a:gd name="T15" fmla="*/ 0 h 168"/>
                <a:gd name="T16" fmla="*/ 0 w 29"/>
                <a:gd name="T17" fmla="*/ 14 h 168"/>
                <a:gd name="T18" fmla="*/ 0 w 29"/>
                <a:gd name="T19" fmla="*/ 153 h 168"/>
                <a:gd name="T20" fmla="*/ 14 w 29"/>
                <a:gd name="T21" fmla="*/ 168 h 168"/>
                <a:gd name="T22" fmla="*/ 29 w 29"/>
                <a:gd name="T23" fmla="*/ 153 h 168"/>
                <a:gd name="T24" fmla="*/ 29 w 29"/>
                <a:gd name="T25" fmla="*/ 14 h 168"/>
                <a:gd name="T26" fmla="*/ 14 w 29"/>
                <a:gd name="T2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68">
                  <a:moveTo>
                    <a:pt x="14" y="4"/>
                  </a:moveTo>
                  <a:cubicBezTo>
                    <a:pt x="21" y="4"/>
                    <a:pt x="25" y="8"/>
                    <a:pt x="25" y="14"/>
                  </a:cubicBezTo>
                  <a:cubicBezTo>
                    <a:pt x="25" y="153"/>
                    <a:pt x="25" y="153"/>
                    <a:pt x="25" y="153"/>
                  </a:cubicBezTo>
                  <a:cubicBezTo>
                    <a:pt x="25" y="159"/>
                    <a:pt x="21" y="164"/>
                    <a:pt x="14" y="164"/>
                  </a:cubicBezTo>
                  <a:cubicBezTo>
                    <a:pt x="8" y="164"/>
                    <a:pt x="4" y="159"/>
                    <a:pt x="4" y="153"/>
                  </a:cubicBezTo>
                  <a:cubicBezTo>
                    <a:pt x="4" y="14"/>
                    <a:pt x="4" y="14"/>
                    <a:pt x="4" y="14"/>
                  </a:cubicBezTo>
                  <a:cubicBezTo>
                    <a:pt x="4" y="8"/>
                    <a:pt x="8" y="4"/>
                    <a:pt x="14" y="4"/>
                  </a:cubicBezTo>
                  <a:moveTo>
                    <a:pt x="14" y="0"/>
                  </a:moveTo>
                  <a:cubicBezTo>
                    <a:pt x="6" y="0"/>
                    <a:pt x="0" y="6"/>
                    <a:pt x="0" y="14"/>
                  </a:cubicBezTo>
                  <a:cubicBezTo>
                    <a:pt x="0" y="153"/>
                    <a:pt x="0" y="153"/>
                    <a:pt x="0" y="153"/>
                  </a:cubicBezTo>
                  <a:cubicBezTo>
                    <a:pt x="0" y="161"/>
                    <a:pt x="6" y="168"/>
                    <a:pt x="14" y="168"/>
                  </a:cubicBezTo>
                  <a:cubicBezTo>
                    <a:pt x="23" y="168"/>
                    <a:pt x="29" y="161"/>
                    <a:pt x="29" y="153"/>
                  </a:cubicBezTo>
                  <a:cubicBezTo>
                    <a:pt x="29" y="14"/>
                    <a:pt x="29" y="14"/>
                    <a:pt x="29" y="14"/>
                  </a:cubicBezTo>
                  <a:cubicBezTo>
                    <a:pt x="29" y="6"/>
                    <a:pt x="23" y="0"/>
                    <a:pt x="14" y="0"/>
                  </a:cubicBezTo>
                  <a:close/>
                </a:path>
              </a:pathLst>
            </a:custGeom>
            <a:grpFill/>
            <a:ln w="12700">
              <a:solidFill>
                <a:schemeClr val="bg1"/>
              </a:solidFill>
            </a:ln>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4D4F53"/>
                </a:solidFill>
              </a:endParaRPr>
            </a:p>
          </p:txBody>
        </p:sp>
        <p:sp>
          <p:nvSpPr>
            <p:cNvPr id="77" name="Freeform 56">
              <a:extLst>
                <a:ext uri="{FF2B5EF4-FFF2-40B4-BE49-F238E27FC236}">
                  <a16:creationId xmlns:a16="http://schemas.microsoft.com/office/drawing/2014/main" id="{37B6BDA8-FACD-462E-810A-A7E6A3C887FE}"/>
                </a:ext>
              </a:extLst>
            </p:cNvPr>
            <p:cNvSpPr>
              <a:spLocks noEditPoints="1"/>
            </p:cNvSpPr>
            <p:nvPr/>
          </p:nvSpPr>
          <p:spPr bwMode="auto">
            <a:xfrm>
              <a:off x="5541963" y="2868613"/>
              <a:ext cx="1146175" cy="1117600"/>
            </a:xfrm>
            <a:custGeom>
              <a:avLst/>
              <a:gdLst>
                <a:gd name="T0" fmla="*/ 302 w 337"/>
                <a:gd name="T1" fmla="*/ 281 h 327"/>
                <a:gd name="T2" fmla="*/ 292 w 337"/>
                <a:gd name="T3" fmla="*/ 285 h 327"/>
                <a:gd name="T4" fmla="*/ 281 w 337"/>
                <a:gd name="T5" fmla="*/ 279 h 327"/>
                <a:gd name="T6" fmla="*/ 243 w 337"/>
                <a:gd name="T7" fmla="*/ 234 h 327"/>
                <a:gd name="T8" fmla="*/ 204 w 337"/>
                <a:gd name="T9" fmla="*/ 279 h 327"/>
                <a:gd name="T10" fmla="*/ 193 w 337"/>
                <a:gd name="T11" fmla="*/ 285 h 327"/>
                <a:gd name="T12" fmla="*/ 181 w 337"/>
                <a:gd name="T13" fmla="*/ 279 h 327"/>
                <a:gd name="T14" fmla="*/ 142 w 337"/>
                <a:gd name="T15" fmla="*/ 234 h 327"/>
                <a:gd name="T16" fmla="*/ 105 w 337"/>
                <a:gd name="T17" fmla="*/ 279 h 327"/>
                <a:gd name="T18" fmla="*/ 82 w 337"/>
                <a:gd name="T19" fmla="*/ 279 h 327"/>
                <a:gd name="T20" fmla="*/ 32 w 337"/>
                <a:gd name="T21" fmla="*/ 220 h 327"/>
                <a:gd name="T22" fmla="*/ 34 w 337"/>
                <a:gd name="T23" fmla="*/ 199 h 327"/>
                <a:gd name="T24" fmla="*/ 54 w 337"/>
                <a:gd name="T25" fmla="*/ 201 h 327"/>
                <a:gd name="T26" fmla="*/ 93 w 337"/>
                <a:gd name="T27" fmla="*/ 247 h 327"/>
                <a:gd name="T28" fmla="*/ 131 w 337"/>
                <a:gd name="T29" fmla="*/ 201 h 327"/>
                <a:gd name="T30" fmla="*/ 155 w 337"/>
                <a:gd name="T31" fmla="*/ 201 h 327"/>
                <a:gd name="T32" fmla="*/ 193 w 337"/>
                <a:gd name="T33" fmla="*/ 247 h 327"/>
                <a:gd name="T34" fmla="*/ 232 w 337"/>
                <a:gd name="T35" fmla="*/ 201 h 327"/>
                <a:gd name="T36" fmla="*/ 254 w 337"/>
                <a:gd name="T37" fmla="*/ 201 h 327"/>
                <a:gd name="T38" fmla="*/ 305 w 337"/>
                <a:gd name="T39" fmla="*/ 261 h 327"/>
                <a:gd name="T40" fmla="*/ 302 w 337"/>
                <a:gd name="T41" fmla="*/ 281 h 327"/>
                <a:gd name="T42" fmla="*/ 97 w 337"/>
                <a:gd name="T43" fmla="*/ 58 h 327"/>
                <a:gd name="T44" fmla="*/ 153 w 337"/>
                <a:gd name="T45" fmla="*/ 113 h 327"/>
                <a:gd name="T46" fmla="*/ 97 w 337"/>
                <a:gd name="T47" fmla="*/ 168 h 327"/>
                <a:gd name="T48" fmla="*/ 41 w 337"/>
                <a:gd name="T49" fmla="*/ 113 h 327"/>
                <a:gd name="T50" fmla="*/ 97 w 337"/>
                <a:gd name="T51" fmla="*/ 58 h 327"/>
                <a:gd name="T52" fmla="*/ 239 w 337"/>
                <a:gd name="T53" fmla="*/ 58 h 327"/>
                <a:gd name="T54" fmla="*/ 294 w 337"/>
                <a:gd name="T55" fmla="*/ 113 h 327"/>
                <a:gd name="T56" fmla="*/ 239 w 337"/>
                <a:gd name="T57" fmla="*/ 168 h 327"/>
                <a:gd name="T58" fmla="*/ 184 w 337"/>
                <a:gd name="T59" fmla="*/ 113 h 327"/>
                <a:gd name="T60" fmla="*/ 239 w 337"/>
                <a:gd name="T61" fmla="*/ 58 h 327"/>
                <a:gd name="T62" fmla="*/ 308 w 337"/>
                <a:gd name="T63" fmla="*/ 0 h 327"/>
                <a:gd name="T64" fmla="*/ 28 w 337"/>
                <a:gd name="T65" fmla="*/ 0 h 327"/>
                <a:gd name="T66" fmla="*/ 0 w 337"/>
                <a:gd name="T67" fmla="*/ 29 h 327"/>
                <a:gd name="T68" fmla="*/ 0 w 337"/>
                <a:gd name="T69" fmla="*/ 297 h 327"/>
                <a:gd name="T70" fmla="*/ 29 w 337"/>
                <a:gd name="T71" fmla="*/ 327 h 327"/>
                <a:gd name="T72" fmla="*/ 307 w 337"/>
                <a:gd name="T73" fmla="*/ 327 h 327"/>
                <a:gd name="T74" fmla="*/ 337 w 337"/>
                <a:gd name="T75" fmla="*/ 297 h 327"/>
                <a:gd name="T76" fmla="*/ 337 w 337"/>
                <a:gd name="T77" fmla="*/ 29 h 327"/>
                <a:gd name="T78" fmla="*/ 308 w 337"/>
                <a:gd name="T7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7" h="327">
                  <a:moveTo>
                    <a:pt x="302" y="281"/>
                  </a:moveTo>
                  <a:cubicBezTo>
                    <a:pt x="299" y="284"/>
                    <a:pt x="296" y="285"/>
                    <a:pt x="292" y="285"/>
                  </a:cubicBezTo>
                  <a:cubicBezTo>
                    <a:pt x="289" y="285"/>
                    <a:pt x="284" y="283"/>
                    <a:pt x="281" y="279"/>
                  </a:cubicBezTo>
                  <a:cubicBezTo>
                    <a:pt x="243" y="234"/>
                    <a:pt x="243" y="234"/>
                    <a:pt x="243" y="234"/>
                  </a:cubicBezTo>
                  <a:cubicBezTo>
                    <a:pt x="204" y="279"/>
                    <a:pt x="204" y="279"/>
                    <a:pt x="204" y="279"/>
                  </a:cubicBezTo>
                  <a:cubicBezTo>
                    <a:pt x="202" y="283"/>
                    <a:pt x="197" y="285"/>
                    <a:pt x="193" y="285"/>
                  </a:cubicBezTo>
                  <a:cubicBezTo>
                    <a:pt x="188" y="285"/>
                    <a:pt x="184" y="283"/>
                    <a:pt x="181" y="279"/>
                  </a:cubicBezTo>
                  <a:cubicBezTo>
                    <a:pt x="142" y="234"/>
                    <a:pt x="142" y="234"/>
                    <a:pt x="142" y="234"/>
                  </a:cubicBezTo>
                  <a:cubicBezTo>
                    <a:pt x="105" y="279"/>
                    <a:pt x="105" y="279"/>
                    <a:pt x="105" y="279"/>
                  </a:cubicBezTo>
                  <a:cubicBezTo>
                    <a:pt x="99" y="287"/>
                    <a:pt x="87" y="287"/>
                    <a:pt x="82" y="279"/>
                  </a:cubicBezTo>
                  <a:cubicBezTo>
                    <a:pt x="32" y="220"/>
                    <a:pt x="32" y="220"/>
                    <a:pt x="32" y="220"/>
                  </a:cubicBezTo>
                  <a:cubicBezTo>
                    <a:pt x="26" y="213"/>
                    <a:pt x="27" y="204"/>
                    <a:pt x="34" y="199"/>
                  </a:cubicBezTo>
                  <a:cubicBezTo>
                    <a:pt x="40" y="194"/>
                    <a:pt x="50" y="194"/>
                    <a:pt x="54" y="201"/>
                  </a:cubicBezTo>
                  <a:cubicBezTo>
                    <a:pt x="93" y="247"/>
                    <a:pt x="93" y="247"/>
                    <a:pt x="93" y="247"/>
                  </a:cubicBezTo>
                  <a:cubicBezTo>
                    <a:pt x="131" y="201"/>
                    <a:pt x="131" y="201"/>
                    <a:pt x="131" y="201"/>
                  </a:cubicBezTo>
                  <a:cubicBezTo>
                    <a:pt x="137" y="194"/>
                    <a:pt x="149" y="194"/>
                    <a:pt x="155" y="201"/>
                  </a:cubicBezTo>
                  <a:cubicBezTo>
                    <a:pt x="193" y="247"/>
                    <a:pt x="193" y="247"/>
                    <a:pt x="193" y="247"/>
                  </a:cubicBezTo>
                  <a:cubicBezTo>
                    <a:pt x="232" y="201"/>
                    <a:pt x="232" y="201"/>
                    <a:pt x="232" y="201"/>
                  </a:cubicBezTo>
                  <a:cubicBezTo>
                    <a:pt x="237" y="194"/>
                    <a:pt x="248" y="194"/>
                    <a:pt x="254" y="201"/>
                  </a:cubicBezTo>
                  <a:cubicBezTo>
                    <a:pt x="305" y="261"/>
                    <a:pt x="305" y="261"/>
                    <a:pt x="305" y="261"/>
                  </a:cubicBezTo>
                  <a:cubicBezTo>
                    <a:pt x="309" y="267"/>
                    <a:pt x="308" y="277"/>
                    <a:pt x="302" y="281"/>
                  </a:cubicBezTo>
                  <a:close/>
                  <a:moveTo>
                    <a:pt x="97" y="58"/>
                  </a:moveTo>
                  <a:cubicBezTo>
                    <a:pt x="127" y="58"/>
                    <a:pt x="153" y="82"/>
                    <a:pt x="153" y="113"/>
                  </a:cubicBezTo>
                  <a:cubicBezTo>
                    <a:pt x="153" y="144"/>
                    <a:pt x="127" y="168"/>
                    <a:pt x="97" y="168"/>
                  </a:cubicBezTo>
                  <a:cubicBezTo>
                    <a:pt x="67" y="168"/>
                    <a:pt x="41" y="144"/>
                    <a:pt x="41" y="113"/>
                  </a:cubicBezTo>
                  <a:cubicBezTo>
                    <a:pt x="41" y="82"/>
                    <a:pt x="67" y="58"/>
                    <a:pt x="97" y="58"/>
                  </a:cubicBezTo>
                  <a:close/>
                  <a:moveTo>
                    <a:pt x="239" y="58"/>
                  </a:moveTo>
                  <a:cubicBezTo>
                    <a:pt x="269" y="58"/>
                    <a:pt x="294" y="82"/>
                    <a:pt x="294" y="113"/>
                  </a:cubicBezTo>
                  <a:cubicBezTo>
                    <a:pt x="294" y="144"/>
                    <a:pt x="269" y="168"/>
                    <a:pt x="239" y="168"/>
                  </a:cubicBezTo>
                  <a:cubicBezTo>
                    <a:pt x="208" y="168"/>
                    <a:pt x="184" y="144"/>
                    <a:pt x="184" y="113"/>
                  </a:cubicBezTo>
                  <a:cubicBezTo>
                    <a:pt x="184" y="82"/>
                    <a:pt x="208" y="58"/>
                    <a:pt x="239" y="58"/>
                  </a:cubicBezTo>
                  <a:close/>
                  <a:moveTo>
                    <a:pt x="308" y="0"/>
                  </a:moveTo>
                  <a:cubicBezTo>
                    <a:pt x="28" y="0"/>
                    <a:pt x="28" y="0"/>
                    <a:pt x="28" y="0"/>
                  </a:cubicBezTo>
                  <a:cubicBezTo>
                    <a:pt x="12" y="1"/>
                    <a:pt x="0" y="13"/>
                    <a:pt x="0" y="29"/>
                  </a:cubicBezTo>
                  <a:cubicBezTo>
                    <a:pt x="0" y="297"/>
                    <a:pt x="0" y="297"/>
                    <a:pt x="0" y="297"/>
                  </a:cubicBezTo>
                  <a:cubicBezTo>
                    <a:pt x="0" y="314"/>
                    <a:pt x="13" y="327"/>
                    <a:pt x="29" y="327"/>
                  </a:cubicBezTo>
                  <a:cubicBezTo>
                    <a:pt x="307" y="327"/>
                    <a:pt x="307" y="327"/>
                    <a:pt x="307" y="327"/>
                  </a:cubicBezTo>
                  <a:cubicBezTo>
                    <a:pt x="322" y="327"/>
                    <a:pt x="337" y="314"/>
                    <a:pt x="337" y="297"/>
                  </a:cubicBezTo>
                  <a:cubicBezTo>
                    <a:pt x="337" y="29"/>
                    <a:pt x="337" y="29"/>
                    <a:pt x="337" y="29"/>
                  </a:cubicBezTo>
                  <a:cubicBezTo>
                    <a:pt x="337" y="13"/>
                    <a:pt x="323" y="1"/>
                    <a:pt x="308" y="0"/>
                  </a:cubicBezTo>
                  <a:close/>
                </a:path>
              </a:pathLst>
            </a:custGeom>
            <a:grpFill/>
            <a:ln w="19050" cap="flat">
              <a:solidFill>
                <a:schemeClr val="bg1"/>
              </a:solidFill>
              <a:prstDash val="solid"/>
              <a:miter lim="800000"/>
              <a:headEnd/>
              <a:tailEnd/>
            </a:ln>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4D4F53"/>
                </a:solidFill>
              </a:endParaRPr>
            </a:p>
          </p:txBody>
        </p:sp>
      </p:grpSp>
      <p:sp>
        <p:nvSpPr>
          <p:cNvPr id="26" name="TextBox 25">
            <a:extLst>
              <a:ext uri="{FF2B5EF4-FFF2-40B4-BE49-F238E27FC236}">
                <a16:creationId xmlns:a16="http://schemas.microsoft.com/office/drawing/2014/main" id="{684859CA-1FA0-4179-9A10-705E0DD78AE9}"/>
              </a:ext>
            </a:extLst>
          </p:cNvPr>
          <p:cNvSpPr txBox="1"/>
          <p:nvPr/>
        </p:nvSpPr>
        <p:spPr>
          <a:xfrm>
            <a:off x="1320370" y="3814111"/>
            <a:ext cx="944219" cy="529295"/>
          </a:xfrm>
          <a:prstGeom prst="rect">
            <a:avLst/>
          </a:prstGeom>
          <a:noFill/>
        </p:spPr>
        <p:txBody>
          <a:bodyPr wrap="square" lIns="155408" tIns="155408" rIns="155408" bIns="155408" rtlCol="0">
            <a:spAutoFit/>
          </a:bodyPr>
          <a:lstStyle/>
          <a:p>
            <a:pPr algn="ctr"/>
            <a:r>
              <a:rPr lang="en-US" sz="1400" dirty="0">
                <a:solidFill>
                  <a:schemeClr val="tx2">
                    <a:lumMod val="90000"/>
                  </a:schemeClr>
                </a:solidFill>
                <a:cs typeface="Arial" panose="020B0604020202020204" pitchFamily="34" charset="0"/>
              </a:rPr>
              <a:t>Bots</a:t>
            </a:r>
          </a:p>
        </p:txBody>
      </p:sp>
      <p:grpSp>
        <p:nvGrpSpPr>
          <p:cNvPr id="27" name="Group 26">
            <a:extLst>
              <a:ext uri="{FF2B5EF4-FFF2-40B4-BE49-F238E27FC236}">
                <a16:creationId xmlns:a16="http://schemas.microsoft.com/office/drawing/2014/main" id="{7A1B4A79-B9B9-471D-843A-27DC95FF3AE1}"/>
              </a:ext>
            </a:extLst>
          </p:cNvPr>
          <p:cNvGrpSpPr/>
          <p:nvPr/>
        </p:nvGrpSpPr>
        <p:grpSpPr>
          <a:xfrm>
            <a:off x="3025471" y="3352281"/>
            <a:ext cx="193675" cy="193675"/>
            <a:chOff x="4587875" y="1840004"/>
            <a:chExt cx="193675" cy="193675"/>
          </a:xfrm>
        </p:grpSpPr>
        <p:sp>
          <p:nvSpPr>
            <p:cNvPr id="71" name="Freeform 80">
              <a:extLst>
                <a:ext uri="{FF2B5EF4-FFF2-40B4-BE49-F238E27FC236}">
                  <a16:creationId xmlns:a16="http://schemas.microsoft.com/office/drawing/2014/main" id="{E3AE3CCC-30F9-48BF-A5F8-3FA85EEECDE7}"/>
                </a:ext>
              </a:extLst>
            </p:cNvPr>
            <p:cNvSpPr>
              <a:spLocks noChangeArrowheads="1"/>
            </p:cNvSpPr>
            <p:nvPr/>
          </p:nvSpPr>
          <p:spPr bwMode="auto">
            <a:xfrm>
              <a:off x="4587875" y="1840004"/>
              <a:ext cx="193675" cy="193675"/>
            </a:xfrm>
            <a:custGeom>
              <a:avLst/>
              <a:gdLst>
                <a:gd name="T0" fmla="*/ 315 w 538"/>
                <a:gd name="T1" fmla="*/ 31 h 538"/>
                <a:gd name="T2" fmla="*/ 315 w 538"/>
                <a:gd name="T3" fmla="*/ 31 h 538"/>
                <a:gd name="T4" fmla="*/ 31 w 538"/>
                <a:gd name="T5" fmla="*/ 315 h 538"/>
                <a:gd name="T6" fmla="*/ 221 w 538"/>
                <a:gd name="T7" fmla="*/ 506 h 538"/>
                <a:gd name="T8" fmla="*/ 506 w 538"/>
                <a:gd name="T9" fmla="*/ 222 h 538"/>
                <a:gd name="T10" fmla="*/ 315 w 538"/>
                <a:gd name="T11" fmla="*/ 31 h 538"/>
                <a:gd name="T12" fmla="*/ 309 w 538"/>
                <a:gd name="T13" fmla="*/ 444 h 538"/>
                <a:gd name="T14" fmla="*/ 309 w 538"/>
                <a:gd name="T15" fmla="*/ 444 h 538"/>
                <a:gd name="T16" fmla="*/ 93 w 538"/>
                <a:gd name="T17" fmla="*/ 228 h 538"/>
                <a:gd name="T18" fmla="*/ 228 w 538"/>
                <a:gd name="T19" fmla="*/ 94 h 538"/>
                <a:gd name="T20" fmla="*/ 443 w 538"/>
                <a:gd name="T21" fmla="*/ 309 h 538"/>
                <a:gd name="T22" fmla="*/ 309 w 538"/>
                <a:gd name="T23" fmla="*/ 44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8" h="538">
                  <a:moveTo>
                    <a:pt x="315" y="31"/>
                  </a:moveTo>
                  <a:lnTo>
                    <a:pt x="315" y="31"/>
                  </a:lnTo>
                  <a:cubicBezTo>
                    <a:pt x="146" y="0"/>
                    <a:pt x="0" y="147"/>
                    <a:pt x="31" y="315"/>
                  </a:cubicBezTo>
                  <a:cubicBezTo>
                    <a:pt x="50" y="412"/>
                    <a:pt x="128" y="487"/>
                    <a:pt x="221" y="506"/>
                  </a:cubicBezTo>
                  <a:cubicBezTo>
                    <a:pt x="390" y="537"/>
                    <a:pt x="537" y="391"/>
                    <a:pt x="506" y="222"/>
                  </a:cubicBezTo>
                  <a:cubicBezTo>
                    <a:pt x="487" y="128"/>
                    <a:pt x="412" y="50"/>
                    <a:pt x="315" y="31"/>
                  </a:cubicBezTo>
                  <a:close/>
                  <a:moveTo>
                    <a:pt x="309" y="444"/>
                  </a:moveTo>
                  <a:lnTo>
                    <a:pt x="309" y="444"/>
                  </a:lnTo>
                  <a:cubicBezTo>
                    <a:pt x="178" y="475"/>
                    <a:pt x="65" y="359"/>
                    <a:pt x="93" y="228"/>
                  </a:cubicBezTo>
                  <a:cubicBezTo>
                    <a:pt x="109" y="162"/>
                    <a:pt x="162" y="109"/>
                    <a:pt x="228" y="94"/>
                  </a:cubicBezTo>
                  <a:cubicBezTo>
                    <a:pt x="359" y="62"/>
                    <a:pt x="475" y="178"/>
                    <a:pt x="443" y="309"/>
                  </a:cubicBezTo>
                  <a:cubicBezTo>
                    <a:pt x="431" y="378"/>
                    <a:pt x="378" y="431"/>
                    <a:pt x="309" y="444"/>
                  </a:cubicBezTo>
                  <a:close/>
                </a:path>
              </a:pathLst>
            </a:custGeom>
            <a:solidFill>
              <a:srgbClr val="E3173E"/>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sp>
          <p:nvSpPr>
            <p:cNvPr id="72" name="Freeform 81">
              <a:extLst>
                <a:ext uri="{FF2B5EF4-FFF2-40B4-BE49-F238E27FC236}">
                  <a16:creationId xmlns:a16="http://schemas.microsoft.com/office/drawing/2014/main" id="{37D71370-FF94-405D-98C2-D43520E0680D}"/>
                </a:ext>
              </a:extLst>
            </p:cNvPr>
            <p:cNvSpPr>
              <a:spLocks noChangeArrowheads="1"/>
            </p:cNvSpPr>
            <p:nvPr/>
          </p:nvSpPr>
          <p:spPr bwMode="auto">
            <a:xfrm>
              <a:off x="4633911" y="1906676"/>
              <a:ext cx="80963" cy="80963"/>
            </a:xfrm>
            <a:custGeom>
              <a:avLst/>
              <a:gdLst>
                <a:gd name="T0" fmla="*/ 12 w 226"/>
                <a:gd name="T1" fmla="*/ 116 h 226"/>
                <a:gd name="T2" fmla="*/ 12 w 226"/>
                <a:gd name="T3" fmla="*/ 116 h 226"/>
                <a:gd name="T4" fmla="*/ 109 w 226"/>
                <a:gd name="T5" fmla="*/ 216 h 226"/>
                <a:gd name="T6" fmla="*/ 225 w 226"/>
                <a:gd name="T7" fmla="*/ 194 h 226"/>
                <a:gd name="T8" fmla="*/ 34 w 226"/>
                <a:gd name="T9" fmla="*/ 0 h 226"/>
                <a:gd name="T10" fmla="*/ 12 w 226"/>
                <a:gd name="T11" fmla="*/ 116 h 226"/>
              </a:gdLst>
              <a:ahLst/>
              <a:cxnLst>
                <a:cxn ang="0">
                  <a:pos x="T0" y="T1"/>
                </a:cxn>
                <a:cxn ang="0">
                  <a:pos x="T2" y="T3"/>
                </a:cxn>
                <a:cxn ang="0">
                  <a:pos x="T4" y="T5"/>
                </a:cxn>
                <a:cxn ang="0">
                  <a:pos x="T6" y="T7"/>
                </a:cxn>
                <a:cxn ang="0">
                  <a:pos x="T8" y="T9"/>
                </a:cxn>
                <a:cxn ang="0">
                  <a:pos x="T10" y="T11"/>
                </a:cxn>
              </a:cxnLst>
              <a:rect l="0" t="0" r="r" b="b"/>
              <a:pathLst>
                <a:path w="226" h="226">
                  <a:moveTo>
                    <a:pt x="12" y="116"/>
                  </a:moveTo>
                  <a:lnTo>
                    <a:pt x="12" y="116"/>
                  </a:lnTo>
                  <a:cubicBezTo>
                    <a:pt x="21" y="163"/>
                    <a:pt x="62" y="204"/>
                    <a:pt x="109" y="216"/>
                  </a:cubicBezTo>
                  <a:cubicBezTo>
                    <a:pt x="153" y="225"/>
                    <a:pt x="193" y="216"/>
                    <a:pt x="225" y="194"/>
                  </a:cubicBezTo>
                  <a:cubicBezTo>
                    <a:pt x="34" y="0"/>
                    <a:pt x="34" y="0"/>
                    <a:pt x="34" y="0"/>
                  </a:cubicBezTo>
                  <a:cubicBezTo>
                    <a:pt x="12" y="32"/>
                    <a:pt x="0" y="72"/>
                    <a:pt x="12" y="116"/>
                  </a:cubicBezTo>
                </a:path>
              </a:pathLst>
            </a:custGeom>
            <a:solidFill>
              <a:srgbClr val="E3173E"/>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sp>
          <p:nvSpPr>
            <p:cNvPr id="73" name="Freeform 82">
              <a:extLst>
                <a:ext uri="{FF2B5EF4-FFF2-40B4-BE49-F238E27FC236}">
                  <a16:creationId xmlns:a16="http://schemas.microsoft.com/office/drawing/2014/main" id="{BD866544-D6D5-457C-B46A-A39C8AD2E107}"/>
                </a:ext>
              </a:extLst>
            </p:cNvPr>
            <p:cNvSpPr>
              <a:spLocks noChangeArrowheads="1"/>
            </p:cNvSpPr>
            <p:nvPr/>
          </p:nvSpPr>
          <p:spPr bwMode="auto">
            <a:xfrm>
              <a:off x="4656136" y="1884452"/>
              <a:ext cx="80963" cy="80963"/>
            </a:xfrm>
            <a:custGeom>
              <a:avLst/>
              <a:gdLst>
                <a:gd name="T0" fmla="*/ 116 w 226"/>
                <a:gd name="T1" fmla="*/ 9 h 226"/>
                <a:gd name="T2" fmla="*/ 116 w 226"/>
                <a:gd name="T3" fmla="*/ 9 h 226"/>
                <a:gd name="T4" fmla="*/ 0 w 226"/>
                <a:gd name="T5" fmla="*/ 34 h 226"/>
                <a:gd name="T6" fmla="*/ 194 w 226"/>
                <a:gd name="T7" fmla="*/ 225 h 226"/>
                <a:gd name="T8" fmla="*/ 216 w 226"/>
                <a:gd name="T9" fmla="*/ 109 h 226"/>
                <a:gd name="T10" fmla="*/ 116 w 226"/>
                <a:gd name="T11" fmla="*/ 9 h 226"/>
              </a:gdLst>
              <a:ahLst/>
              <a:cxnLst>
                <a:cxn ang="0">
                  <a:pos x="T0" y="T1"/>
                </a:cxn>
                <a:cxn ang="0">
                  <a:pos x="T2" y="T3"/>
                </a:cxn>
                <a:cxn ang="0">
                  <a:pos x="T4" y="T5"/>
                </a:cxn>
                <a:cxn ang="0">
                  <a:pos x="T6" y="T7"/>
                </a:cxn>
                <a:cxn ang="0">
                  <a:pos x="T8" y="T9"/>
                </a:cxn>
                <a:cxn ang="0">
                  <a:pos x="T10" y="T11"/>
                </a:cxn>
              </a:cxnLst>
              <a:rect l="0" t="0" r="r" b="b"/>
              <a:pathLst>
                <a:path w="226" h="226">
                  <a:moveTo>
                    <a:pt x="116" y="9"/>
                  </a:moveTo>
                  <a:lnTo>
                    <a:pt x="116" y="9"/>
                  </a:lnTo>
                  <a:cubicBezTo>
                    <a:pt x="72" y="0"/>
                    <a:pt x="31" y="12"/>
                    <a:pt x="0" y="34"/>
                  </a:cubicBezTo>
                  <a:cubicBezTo>
                    <a:pt x="194" y="225"/>
                    <a:pt x="194" y="225"/>
                    <a:pt x="194" y="225"/>
                  </a:cubicBezTo>
                  <a:cubicBezTo>
                    <a:pt x="216" y="194"/>
                    <a:pt x="225" y="153"/>
                    <a:pt x="216" y="109"/>
                  </a:cubicBezTo>
                  <a:cubicBezTo>
                    <a:pt x="203" y="62"/>
                    <a:pt x="163" y="22"/>
                    <a:pt x="116" y="9"/>
                  </a:cubicBezTo>
                </a:path>
              </a:pathLst>
            </a:custGeom>
            <a:solidFill>
              <a:srgbClr val="E3173E"/>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sp>
          <p:nvSpPr>
            <p:cNvPr id="74" name="Freeform 83">
              <a:extLst>
                <a:ext uri="{FF2B5EF4-FFF2-40B4-BE49-F238E27FC236}">
                  <a16:creationId xmlns:a16="http://schemas.microsoft.com/office/drawing/2014/main" id="{05A9F081-31B0-412F-A077-D7E85D5F8FD8}"/>
                </a:ext>
              </a:extLst>
            </p:cNvPr>
            <p:cNvSpPr>
              <a:spLocks noChangeArrowheads="1"/>
            </p:cNvSpPr>
            <p:nvPr/>
          </p:nvSpPr>
          <p:spPr bwMode="auto">
            <a:xfrm>
              <a:off x="4611685" y="1863814"/>
              <a:ext cx="147638" cy="147639"/>
            </a:xfrm>
            <a:custGeom>
              <a:avLst/>
              <a:gdLst>
                <a:gd name="T0" fmla="*/ 244 w 411"/>
                <a:gd name="T1" fmla="*/ 29 h 411"/>
                <a:gd name="T2" fmla="*/ 244 w 411"/>
                <a:gd name="T3" fmla="*/ 29 h 411"/>
                <a:gd name="T4" fmla="*/ 28 w 411"/>
                <a:gd name="T5" fmla="*/ 244 h 411"/>
                <a:gd name="T6" fmla="*/ 163 w 411"/>
                <a:gd name="T7" fmla="*/ 379 h 411"/>
                <a:gd name="T8" fmla="*/ 378 w 411"/>
                <a:gd name="T9" fmla="*/ 163 h 411"/>
                <a:gd name="T10" fmla="*/ 244 w 411"/>
                <a:gd name="T11" fmla="*/ 29 h 411"/>
                <a:gd name="T12" fmla="*/ 169 w 411"/>
                <a:gd name="T13" fmla="*/ 338 h 411"/>
                <a:gd name="T14" fmla="*/ 169 w 411"/>
                <a:gd name="T15" fmla="*/ 338 h 411"/>
                <a:gd name="T16" fmla="*/ 72 w 411"/>
                <a:gd name="T17" fmla="*/ 238 h 411"/>
                <a:gd name="T18" fmla="*/ 94 w 411"/>
                <a:gd name="T19" fmla="*/ 122 h 411"/>
                <a:gd name="T20" fmla="*/ 285 w 411"/>
                <a:gd name="T21" fmla="*/ 316 h 411"/>
                <a:gd name="T22" fmla="*/ 169 w 411"/>
                <a:gd name="T23" fmla="*/ 338 h 411"/>
                <a:gd name="T24" fmla="*/ 316 w 411"/>
                <a:gd name="T25" fmla="*/ 285 h 411"/>
                <a:gd name="T26" fmla="*/ 316 w 411"/>
                <a:gd name="T27" fmla="*/ 285 h 411"/>
                <a:gd name="T28" fmla="*/ 122 w 411"/>
                <a:gd name="T29" fmla="*/ 94 h 411"/>
                <a:gd name="T30" fmla="*/ 238 w 411"/>
                <a:gd name="T31" fmla="*/ 69 h 411"/>
                <a:gd name="T32" fmla="*/ 338 w 411"/>
                <a:gd name="T33" fmla="*/ 169 h 411"/>
                <a:gd name="T34" fmla="*/ 316 w 411"/>
                <a:gd name="T35" fmla="*/ 285 h 411"/>
                <a:gd name="T36" fmla="*/ 331 w 411"/>
                <a:gd name="T37" fmla="*/ 304 h 411"/>
                <a:gd name="T38" fmla="*/ 316 w 411"/>
                <a:gd name="T39" fmla="*/ 28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44" y="29"/>
                  </a:moveTo>
                  <a:lnTo>
                    <a:pt x="244" y="29"/>
                  </a:lnTo>
                  <a:cubicBezTo>
                    <a:pt x="113" y="0"/>
                    <a:pt x="0" y="113"/>
                    <a:pt x="28" y="244"/>
                  </a:cubicBezTo>
                  <a:cubicBezTo>
                    <a:pt x="44" y="313"/>
                    <a:pt x="97" y="366"/>
                    <a:pt x="163" y="379"/>
                  </a:cubicBezTo>
                  <a:cubicBezTo>
                    <a:pt x="294" y="410"/>
                    <a:pt x="410" y="294"/>
                    <a:pt x="378" y="163"/>
                  </a:cubicBezTo>
                  <a:cubicBezTo>
                    <a:pt x="366" y="97"/>
                    <a:pt x="313" y="44"/>
                    <a:pt x="244" y="29"/>
                  </a:cubicBezTo>
                  <a:close/>
                  <a:moveTo>
                    <a:pt x="169" y="338"/>
                  </a:moveTo>
                  <a:lnTo>
                    <a:pt x="169" y="338"/>
                  </a:lnTo>
                  <a:cubicBezTo>
                    <a:pt x="122" y="326"/>
                    <a:pt x="81" y="285"/>
                    <a:pt x="72" y="238"/>
                  </a:cubicBezTo>
                  <a:cubicBezTo>
                    <a:pt x="60" y="194"/>
                    <a:pt x="72" y="154"/>
                    <a:pt x="94" y="122"/>
                  </a:cubicBezTo>
                  <a:cubicBezTo>
                    <a:pt x="285" y="316"/>
                    <a:pt x="285" y="316"/>
                    <a:pt x="285" y="316"/>
                  </a:cubicBezTo>
                  <a:cubicBezTo>
                    <a:pt x="253" y="338"/>
                    <a:pt x="213" y="347"/>
                    <a:pt x="169" y="338"/>
                  </a:cubicBezTo>
                  <a:close/>
                  <a:moveTo>
                    <a:pt x="316" y="285"/>
                  </a:moveTo>
                  <a:lnTo>
                    <a:pt x="316" y="285"/>
                  </a:lnTo>
                  <a:cubicBezTo>
                    <a:pt x="122" y="94"/>
                    <a:pt x="122" y="94"/>
                    <a:pt x="122" y="94"/>
                  </a:cubicBezTo>
                  <a:cubicBezTo>
                    <a:pt x="153" y="72"/>
                    <a:pt x="194" y="60"/>
                    <a:pt x="238" y="69"/>
                  </a:cubicBezTo>
                  <a:cubicBezTo>
                    <a:pt x="285" y="82"/>
                    <a:pt x="325" y="122"/>
                    <a:pt x="338" y="169"/>
                  </a:cubicBezTo>
                  <a:cubicBezTo>
                    <a:pt x="347" y="213"/>
                    <a:pt x="338" y="254"/>
                    <a:pt x="316" y="285"/>
                  </a:cubicBezTo>
                  <a:cubicBezTo>
                    <a:pt x="331" y="304"/>
                    <a:pt x="331" y="304"/>
                    <a:pt x="331" y="304"/>
                  </a:cubicBezTo>
                  <a:lnTo>
                    <a:pt x="316" y="285"/>
                  </a:lnTo>
                  <a:close/>
                </a:path>
              </a:pathLst>
            </a:custGeom>
            <a:solidFill>
              <a:srgbClr val="FFFFFF"/>
            </a:solidFill>
            <a:ln>
              <a:noFill/>
            </a:ln>
            <a:effectLst/>
            <a:extLst>
              <a:ext uri="{91240B29-F687-4f45-9708-019B960494DF}">
                <a14:hiddenLine xmlns:a14="http://schemas.microsoft.com/office/drawing/2010/main" xmlns="" w="9525" cap="flat">
                  <a:solidFill>
                    <a:srgbClr val="E3173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6" tIns="45719" rIns="91436" bIns="45719" anchor="ctr"/>
            <a:lstStyle/>
            <a:p>
              <a:endParaRPr lang="en-US" sz="1200" dirty="0">
                <a:solidFill>
                  <a:srgbClr val="4D4F53"/>
                </a:solidFill>
              </a:endParaRPr>
            </a:p>
          </p:txBody>
        </p:sp>
      </p:grpSp>
      <p:grpSp>
        <p:nvGrpSpPr>
          <p:cNvPr id="28" name="Group 27">
            <a:extLst>
              <a:ext uri="{FF2B5EF4-FFF2-40B4-BE49-F238E27FC236}">
                <a16:creationId xmlns:a16="http://schemas.microsoft.com/office/drawing/2014/main" id="{D5E1E971-8FB8-431D-A345-B0CDED492A5D}"/>
              </a:ext>
            </a:extLst>
          </p:cNvPr>
          <p:cNvGrpSpPr/>
          <p:nvPr/>
        </p:nvGrpSpPr>
        <p:grpSpPr>
          <a:xfrm>
            <a:off x="4078569" y="3021163"/>
            <a:ext cx="728679" cy="728681"/>
            <a:chOff x="1539345" y="1509648"/>
            <a:chExt cx="1626661" cy="1626661"/>
          </a:xfrm>
        </p:grpSpPr>
        <p:sp>
          <p:nvSpPr>
            <p:cNvPr id="67" name="Oval 66">
              <a:extLst>
                <a:ext uri="{FF2B5EF4-FFF2-40B4-BE49-F238E27FC236}">
                  <a16:creationId xmlns:a16="http://schemas.microsoft.com/office/drawing/2014/main" id="{F95B5E81-B902-4628-8378-B1B3CAC977C8}"/>
                </a:ext>
              </a:extLst>
            </p:cNvPr>
            <p:cNvSpPr/>
            <p:nvPr/>
          </p:nvSpPr>
          <p:spPr>
            <a:xfrm>
              <a:off x="1539345" y="1509648"/>
              <a:ext cx="1626661" cy="1626661"/>
            </a:xfrm>
            <a:prstGeom prst="ellipse">
              <a:avLst/>
            </a:prstGeom>
            <a:solidFill>
              <a:srgbClr val="000000">
                <a:alpha val="50000"/>
              </a:srgbClr>
            </a:solidFill>
            <a:ln w="38100" cap="flat" cmpd="sng" algn="ctr">
              <a:solidFill>
                <a:srgbClr val="DA1F1E"/>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srgbClr val="FFFFFF"/>
                </a:solidFill>
              </a:endParaRPr>
            </a:p>
          </p:txBody>
        </p:sp>
        <p:grpSp>
          <p:nvGrpSpPr>
            <p:cNvPr id="68" name="Group 67">
              <a:extLst>
                <a:ext uri="{FF2B5EF4-FFF2-40B4-BE49-F238E27FC236}">
                  <a16:creationId xmlns:a16="http://schemas.microsoft.com/office/drawing/2014/main" id="{5733BBE2-4DB5-4EA9-8E27-CC3BB361408A}"/>
                </a:ext>
              </a:extLst>
            </p:cNvPr>
            <p:cNvGrpSpPr/>
            <p:nvPr/>
          </p:nvGrpSpPr>
          <p:grpSpPr>
            <a:xfrm>
              <a:off x="1949291" y="1825070"/>
              <a:ext cx="806768" cy="995816"/>
              <a:chOff x="-21020088" y="19242088"/>
              <a:chExt cx="3190875" cy="3938588"/>
            </a:xfrm>
            <a:solidFill>
              <a:srgbClr val="FFFFFF"/>
            </a:solidFill>
          </p:grpSpPr>
          <p:sp>
            <p:nvSpPr>
              <p:cNvPr id="69" name="Freeform 1073">
                <a:extLst>
                  <a:ext uri="{FF2B5EF4-FFF2-40B4-BE49-F238E27FC236}">
                    <a16:creationId xmlns:a16="http://schemas.microsoft.com/office/drawing/2014/main" id="{57399A4F-C769-45F9-81A7-52DDA76863DC}"/>
                  </a:ext>
                </a:extLst>
              </p:cNvPr>
              <p:cNvSpPr>
                <a:spLocks/>
              </p:cNvSpPr>
              <p:nvPr/>
            </p:nvSpPr>
            <p:spPr bwMode="auto">
              <a:xfrm>
                <a:off x="-20427950" y="20089813"/>
                <a:ext cx="1995488" cy="1992313"/>
              </a:xfrm>
              <a:custGeom>
                <a:avLst/>
                <a:gdLst>
                  <a:gd name="T0" fmla="*/ 266 w 532"/>
                  <a:gd name="T1" fmla="*/ 531 h 531"/>
                  <a:gd name="T2" fmla="*/ 0 w 532"/>
                  <a:gd name="T3" fmla="*/ 265 h 531"/>
                  <a:gd name="T4" fmla="*/ 266 w 532"/>
                  <a:gd name="T5" fmla="*/ 0 h 531"/>
                  <a:gd name="T6" fmla="*/ 365 w 532"/>
                  <a:gd name="T7" fmla="*/ 19 h 531"/>
                  <a:gd name="T8" fmla="*/ 370 w 532"/>
                  <a:gd name="T9" fmla="*/ 31 h 531"/>
                  <a:gd name="T10" fmla="*/ 359 w 532"/>
                  <a:gd name="T11" fmla="*/ 36 h 531"/>
                  <a:gd name="T12" fmla="*/ 266 w 532"/>
                  <a:gd name="T13" fmla="*/ 18 h 531"/>
                  <a:gd name="T14" fmla="*/ 18 w 532"/>
                  <a:gd name="T15" fmla="*/ 265 h 531"/>
                  <a:gd name="T16" fmla="*/ 266 w 532"/>
                  <a:gd name="T17" fmla="*/ 513 h 531"/>
                  <a:gd name="T18" fmla="*/ 514 w 532"/>
                  <a:gd name="T19" fmla="*/ 265 h 531"/>
                  <a:gd name="T20" fmla="*/ 433 w 532"/>
                  <a:gd name="T21" fmla="*/ 83 h 531"/>
                  <a:gd name="T22" fmla="*/ 236 w 532"/>
                  <a:gd name="T23" fmla="*/ 380 h 531"/>
                  <a:gd name="T24" fmla="*/ 229 w 532"/>
                  <a:gd name="T25" fmla="*/ 384 h 531"/>
                  <a:gd name="T26" fmla="*/ 221 w 532"/>
                  <a:gd name="T27" fmla="*/ 381 h 531"/>
                  <a:gd name="T28" fmla="*/ 112 w 532"/>
                  <a:gd name="T29" fmla="*/ 236 h 531"/>
                  <a:gd name="T30" fmla="*/ 114 w 532"/>
                  <a:gd name="T31" fmla="*/ 223 h 531"/>
                  <a:gd name="T32" fmla="*/ 127 w 532"/>
                  <a:gd name="T33" fmla="*/ 225 h 531"/>
                  <a:gd name="T34" fmla="*/ 228 w 532"/>
                  <a:gd name="T35" fmla="*/ 359 h 531"/>
                  <a:gd name="T36" fmla="*/ 423 w 532"/>
                  <a:gd name="T37" fmla="*/ 64 h 531"/>
                  <a:gd name="T38" fmla="*/ 429 w 532"/>
                  <a:gd name="T39" fmla="*/ 60 h 531"/>
                  <a:gd name="T40" fmla="*/ 437 w 532"/>
                  <a:gd name="T41" fmla="*/ 62 h 531"/>
                  <a:gd name="T42" fmla="*/ 532 w 532"/>
                  <a:gd name="T43" fmla="*/ 265 h 531"/>
                  <a:gd name="T44" fmla="*/ 266 w 532"/>
                  <a:gd name="T4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531">
                    <a:moveTo>
                      <a:pt x="266" y="531"/>
                    </a:moveTo>
                    <a:cubicBezTo>
                      <a:pt x="119" y="531"/>
                      <a:pt x="0" y="412"/>
                      <a:pt x="0" y="265"/>
                    </a:cubicBezTo>
                    <a:cubicBezTo>
                      <a:pt x="0" y="119"/>
                      <a:pt x="119" y="0"/>
                      <a:pt x="266" y="0"/>
                    </a:cubicBezTo>
                    <a:cubicBezTo>
                      <a:pt x="300" y="0"/>
                      <a:pt x="334" y="6"/>
                      <a:pt x="365" y="19"/>
                    </a:cubicBezTo>
                    <a:cubicBezTo>
                      <a:pt x="370" y="21"/>
                      <a:pt x="372" y="26"/>
                      <a:pt x="370" y="31"/>
                    </a:cubicBezTo>
                    <a:cubicBezTo>
                      <a:pt x="369" y="36"/>
                      <a:pt x="363" y="38"/>
                      <a:pt x="359" y="36"/>
                    </a:cubicBezTo>
                    <a:cubicBezTo>
                      <a:pt x="329" y="24"/>
                      <a:pt x="298" y="18"/>
                      <a:pt x="266" y="18"/>
                    </a:cubicBezTo>
                    <a:cubicBezTo>
                      <a:pt x="129" y="18"/>
                      <a:pt x="18" y="129"/>
                      <a:pt x="18" y="265"/>
                    </a:cubicBezTo>
                    <a:cubicBezTo>
                      <a:pt x="18" y="402"/>
                      <a:pt x="129" y="513"/>
                      <a:pt x="266" y="513"/>
                    </a:cubicBezTo>
                    <a:cubicBezTo>
                      <a:pt x="403" y="513"/>
                      <a:pt x="514" y="402"/>
                      <a:pt x="514" y="265"/>
                    </a:cubicBezTo>
                    <a:cubicBezTo>
                      <a:pt x="514" y="196"/>
                      <a:pt x="484" y="129"/>
                      <a:pt x="433" y="83"/>
                    </a:cubicBezTo>
                    <a:cubicBezTo>
                      <a:pt x="236" y="380"/>
                      <a:pt x="236" y="380"/>
                      <a:pt x="236" y="380"/>
                    </a:cubicBezTo>
                    <a:cubicBezTo>
                      <a:pt x="235" y="383"/>
                      <a:pt x="232" y="384"/>
                      <a:pt x="229" y="384"/>
                    </a:cubicBezTo>
                    <a:cubicBezTo>
                      <a:pt x="226" y="384"/>
                      <a:pt x="223" y="383"/>
                      <a:pt x="221" y="381"/>
                    </a:cubicBezTo>
                    <a:cubicBezTo>
                      <a:pt x="112" y="236"/>
                      <a:pt x="112" y="236"/>
                      <a:pt x="112" y="236"/>
                    </a:cubicBezTo>
                    <a:cubicBezTo>
                      <a:pt x="109" y="232"/>
                      <a:pt x="110" y="226"/>
                      <a:pt x="114" y="223"/>
                    </a:cubicBezTo>
                    <a:cubicBezTo>
                      <a:pt x="118" y="220"/>
                      <a:pt x="124" y="221"/>
                      <a:pt x="127" y="225"/>
                    </a:cubicBezTo>
                    <a:cubicBezTo>
                      <a:pt x="228" y="359"/>
                      <a:pt x="228" y="359"/>
                      <a:pt x="228" y="359"/>
                    </a:cubicBezTo>
                    <a:cubicBezTo>
                      <a:pt x="423" y="64"/>
                      <a:pt x="423" y="64"/>
                      <a:pt x="423" y="64"/>
                    </a:cubicBezTo>
                    <a:cubicBezTo>
                      <a:pt x="424" y="62"/>
                      <a:pt x="426" y="60"/>
                      <a:pt x="429" y="60"/>
                    </a:cubicBezTo>
                    <a:cubicBezTo>
                      <a:pt x="432" y="59"/>
                      <a:pt x="435" y="60"/>
                      <a:pt x="437" y="62"/>
                    </a:cubicBezTo>
                    <a:cubicBezTo>
                      <a:pt x="498" y="113"/>
                      <a:pt x="532" y="187"/>
                      <a:pt x="532" y="265"/>
                    </a:cubicBezTo>
                    <a:cubicBezTo>
                      <a:pt x="532" y="412"/>
                      <a:pt x="413" y="531"/>
                      <a:pt x="266" y="5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kern="0" dirty="0">
                  <a:solidFill>
                    <a:srgbClr val="4D4F53"/>
                  </a:solidFill>
                </a:endParaRPr>
              </a:p>
            </p:txBody>
          </p:sp>
          <p:sp>
            <p:nvSpPr>
              <p:cNvPr id="70" name="Freeform 1074">
                <a:extLst>
                  <a:ext uri="{FF2B5EF4-FFF2-40B4-BE49-F238E27FC236}">
                    <a16:creationId xmlns:a16="http://schemas.microsoft.com/office/drawing/2014/main" id="{24DA5062-AD9D-4B52-A283-5A7B05F8535A}"/>
                  </a:ext>
                </a:extLst>
              </p:cNvPr>
              <p:cNvSpPr>
                <a:spLocks noEditPoints="1"/>
              </p:cNvSpPr>
              <p:nvPr/>
            </p:nvSpPr>
            <p:spPr bwMode="auto">
              <a:xfrm>
                <a:off x="-21020088" y="19242088"/>
                <a:ext cx="3190875" cy="3938588"/>
              </a:xfrm>
              <a:custGeom>
                <a:avLst/>
                <a:gdLst>
                  <a:gd name="T0" fmla="*/ 424 w 851"/>
                  <a:gd name="T1" fmla="*/ 1050 h 1050"/>
                  <a:gd name="T2" fmla="*/ 419 w 851"/>
                  <a:gd name="T3" fmla="*/ 1049 h 1050"/>
                  <a:gd name="T4" fmla="*/ 197 w 851"/>
                  <a:gd name="T5" fmla="*/ 889 h 1050"/>
                  <a:gd name="T6" fmla="*/ 18 w 851"/>
                  <a:gd name="T7" fmla="*/ 583 h 1050"/>
                  <a:gd name="T8" fmla="*/ 0 w 851"/>
                  <a:gd name="T9" fmla="*/ 234 h 1050"/>
                  <a:gd name="T10" fmla="*/ 28 w 851"/>
                  <a:gd name="T11" fmla="*/ 139 h 1050"/>
                  <a:gd name="T12" fmla="*/ 143 w 851"/>
                  <a:gd name="T13" fmla="*/ 122 h 1050"/>
                  <a:gd name="T14" fmla="*/ 182 w 851"/>
                  <a:gd name="T15" fmla="*/ 125 h 1050"/>
                  <a:gd name="T16" fmla="*/ 230 w 851"/>
                  <a:gd name="T17" fmla="*/ 127 h 1050"/>
                  <a:gd name="T18" fmla="*/ 359 w 851"/>
                  <a:gd name="T19" fmla="*/ 32 h 1050"/>
                  <a:gd name="T20" fmla="*/ 500 w 851"/>
                  <a:gd name="T21" fmla="*/ 34 h 1050"/>
                  <a:gd name="T22" fmla="*/ 621 w 851"/>
                  <a:gd name="T23" fmla="*/ 127 h 1050"/>
                  <a:gd name="T24" fmla="*/ 668 w 851"/>
                  <a:gd name="T25" fmla="*/ 125 h 1050"/>
                  <a:gd name="T26" fmla="*/ 668 w 851"/>
                  <a:gd name="T27" fmla="*/ 125 h 1050"/>
                  <a:gd name="T28" fmla="*/ 707 w 851"/>
                  <a:gd name="T29" fmla="*/ 122 h 1050"/>
                  <a:gd name="T30" fmla="*/ 822 w 851"/>
                  <a:gd name="T31" fmla="*/ 139 h 1050"/>
                  <a:gd name="T32" fmla="*/ 851 w 851"/>
                  <a:gd name="T33" fmla="*/ 234 h 1050"/>
                  <a:gd name="T34" fmla="*/ 833 w 851"/>
                  <a:gd name="T35" fmla="*/ 583 h 1050"/>
                  <a:gd name="T36" fmla="*/ 653 w 851"/>
                  <a:gd name="T37" fmla="*/ 889 h 1050"/>
                  <a:gd name="T38" fmla="*/ 430 w 851"/>
                  <a:gd name="T39" fmla="*/ 1049 h 1050"/>
                  <a:gd name="T40" fmla="*/ 424 w 851"/>
                  <a:gd name="T41" fmla="*/ 1050 h 1050"/>
                  <a:gd name="T42" fmla="*/ 94 w 851"/>
                  <a:gd name="T43" fmla="*/ 137 h 1050"/>
                  <a:gd name="T44" fmla="*/ 41 w 851"/>
                  <a:gd name="T45" fmla="*/ 152 h 1050"/>
                  <a:gd name="T46" fmla="*/ 18 w 851"/>
                  <a:gd name="T47" fmla="*/ 234 h 1050"/>
                  <a:gd name="T48" fmla="*/ 36 w 851"/>
                  <a:gd name="T49" fmla="*/ 582 h 1050"/>
                  <a:gd name="T50" fmla="*/ 36 w 851"/>
                  <a:gd name="T51" fmla="*/ 584 h 1050"/>
                  <a:gd name="T52" fmla="*/ 208 w 851"/>
                  <a:gd name="T53" fmla="*/ 874 h 1050"/>
                  <a:gd name="T54" fmla="*/ 424 w 851"/>
                  <a:gd name="T55" fmla="*/ 1030 h 1050"/>
                  <a:gd name="T56" fmla="*/ 642 w 851"/>
                  <a:gd name="T57" fmla="*/ 874 h 1050"/>
                  <a:gd name="T58" fmla="*/ 814 w 851"/>
                  <a:gd name="T59" fmla="*/ 584 h 1050"/>
                  <a:gd name="T60" fmla="*/ 814 w 851"/>
                  <a:gd name="T61" fmla="*/ 582 h 1050"/>
                  <a:gd name="T62" fmla="*/ 832 w 851"/>
                  <a:gd name="T63" fmla="*/ 234 h 1050"/>
                  <a:gd name="T64" fmla="*/ 809 w 851"/>
                  <a:gd name="T65" fmla="*/ 152 h 1050"/>
                  <a:gd name="T66" fmla="*/ 708 w 851"/>
                  <a:gd name="T67" fmla="*/ 140 h 1050"/>
                  <a:gd name="T68" fmla="*/ 669 w 851"/>
                  <a:gd name="T69" fmla="*/ 143 h 1050"/>
                  <a:gd name="T70" fmla="*/ 618 w 851"/>
                  <a:gd name="T71" fmla="*/ 145 h 1050"/>
                  <a:gd name="T72" fmla="*/ 611 w 851"/>
                  <a:gd name="T73" fmla="*/ 142 h 1050"/>
                  <a:gd name="T74" fmla="*/ 489 w 851"/>
                  <a:gd name="T75" fmla="*/ 49 h 1050"/>
                  <a:gd name="T76" fmla="*/ 370 w 851"/>
                  <a:gd name="T77" fmla="*/ 47 h 1050"/>
                  <a:gd name="T78" fmla="*/ 238 w 851"/>
                  <a:gd name="T79" fmla="*/ 143 h 1050"/>
                  <a:gd name="T80" fmla="*/ 232 w 851"/>
                  <a:gd name="T81" fmla="*/ 145 h 1050"/>
                  <a:gd name="T82" fmla="*/ 181 w 851"/>
                  <a:gd name="T83" fmla="*/ 143 h 1050"/>
                  <a:gd name="T84" fmla="*/ 142 w 851"/>
                  <a:gd name="T85" fmla="*/ 140 h 1050"/>
                  <a:gd name="T86" fmla="*/ 94 w 851"/>
                  <a:gd name="T87" fmla="*/ 13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1050">
                    <a:moveTo>
                      <a:pt x="424" y="1050"/>
                    </a:moveTo>
                    <a:cubicBezTo>
                      <a:pt x="423" y="1050"/>
                      <a:pt x="421" y="1050"/>
                      <a:pt x="419" y="1049"/>
                    </a:cubicBezTo>
                    <a:cubicBezTo>
                      <a:pt x="419" y="1048"/>
                      <a:pt x="356" y="1005"/>
                      <a:pt x="197" y="889"/>
                    </a:cubicBezTo>
                    <a:cubicBezTo>
                      <a:pt x="13" y="754"/>
                      <a:pt x="17" y="597"/>
                      <a:pt x="18" y="583"/>
                    </a:cubicBezTo>
                    <a:cubicBezTo>
                      <a:pt x="16" y="570"/>
                      <a:pt x="0" y="363"/>
                      <a:pt x="0" y="234"/>
                    </a:cubicBezTo>
                    <a:cubicBezTo>
                      <a:pt x="0" y="187"/>
                      <a:pt x="9" y="157"/>
                      <a:pt x="28" y="139"/>
                    </a:cubicBezTo>
                    <a:cubicBezTo>
                      <a:pt x="55" y="114"/>
                      <a:pt x="96" y="118"/>
                      <a:pt x="143" y="122"/>
                    </a:cubicBezTo>
                    <a:cubicBezTo>
                      <a:pt x="156" y="123"/>
                      <a:pt x="169" y="124"/>
                      <a:pt x="182" y="125"/>
                    </a:cubicBezTo>
                    <a:cubicBezTo>
                      <a:pt x="198" y="125"/>
                      <a:pt x="214" y="126"/>
                      <a:pt x="230" y="127"/>
                    </a:cubicBezTo>
                    <a:cubicBezTo>
                      <a:pt x="359" y="32"/>
                      <a:pt x="359" y="32"/>
                      <a:pt x="359" y="32"/>
                    </a:cubicBezTo>
                    <a:cubicBezTo>
                      <a:pt x="404" y="0"/>
                      <a:pt x="456" y="0"/>
                      <a:pt x="500" y="34"/>
                    </a:cubicBezTo>
                    <a:cubicBezTo>
                      <a:pt x="621" y="127"/>
                      <a:pt x="621" y="127"/>
                      <a:pt x="621" y="127"/>
                    </a:cubicBezTo>
                    <a:cubicBezTo>
                      <a:pt x="637" y="126"/>
                      <a:pt x="652" y="125"/>
                      <a:pt x="668" y="125"/>
                    </a:cubicBezTo>
                    <a:cubicBezTo>
                      <a:pt x="668" y="125"/>
                      <a:pt x="668" y="125"/>
                      <a:pt x="668" y="125"/>
                    </a:cubicBezTo>
                    <a:cubicBezTo>
                      <a:pt x="682" y="124"/>
                      <a:pt x="694" y="123"/>
                      <a:pt x="707" y="122"/>
                    </a:cubicBezTo>
                    <a:cubicBezTo>
                      <a:pt x="754" y="118"/>
                      <a:pt x="795" y="114"/>
                      <a:pt x="822" y="139"/>
                    </a:cubicBezTo>
                    <a:cubicBezTo>
                      <a:pt x="841" y="157"/>
                      <a:pt x="851" y="187"/>
                      <a:pt x="851" y="234"/>
                    </a:cubicBezTo>
                    <a:cubicBezTo>
                      <a:pt x="851" y="363"/>
                      <a:pt x="834" y="570"/>
                      <a:pt x="833" y="583"/>
                    </a:cubicBezTo>
                    <a:cubicBezTo>
                      <a:pt x="833" y="597"/>
                      <a:pt x="837" y="754"/>
                      <a:pt x="653" y="889"/>
                    </a:cubicBezTo>
                    <a:cubicBezTo>
                      <a:pt x="494" y="1005"/>
                      <a:pt x="430" y="1048"/>
                      <a:pt x="430" y="1049"/>
                    </a:cubicBezTo>
                    <a:cubicBezTo>
                      <a:pt x="428" y="1050"/>
                      <a:pt x="426" y="1050"/>
                      <a:pt x="424" y="1050"/>
                    </a:cubicBezTo>
                    <a:close/>
                    <a:moveTo>
                      <a:pt x="94" y="137"/>
                    </a:moveTo>
                    <a:cubicBezTo>
                      <a:pt x="72" y="137"/>
                      <a:pt x="53" y="141"/>
                      <a:pt x="41" y="152"/>
                    </a:cubicBezTo>
                    <a:cubicBezTo>
                      <a:pt x="25" y="166"/>
                      <a:pt x="18" y="193"/>
                      <a:pt x="18" y="234"/>
                    </a:cubicBezTo>
                    <a:cubicBezTo>
                      <a:pt x="18" y="365"/>
                      <a:pt x="36" y="580"/>
                      <a:pt x="36" y="582"/>
                    </a:cubicBezTo>
                    <a:cubicBezTo>
                      <a:pt x="36" y="583"/>
                      <a:pt x="36" y="583"/>
                      <a:pt x="36" y="584"/>
                    </a:cubicBezTo>
                    <a:cubicBezTo>
                      <a:pt x="36" y="585"/>
                      <a:pt x="28" y="742"/>
                      <a:pt x="208" y="874"/>
                    </a:cubicBezTo>
                    <a:cubicBezTo>
                      <a:pt x="341" y="971"/>
                      <a:pt x="407" y="1018"/>
                      <a:pt x="424" y="1030"/>
                    </a:cubicBezTo>
                    <a:cubicBezTo>
                      <a:pt x="443" y="1018"/>
                      <a:pt x="508" y="971"/>
                      <a:pt x="642" y="874"/>
                    </a:cubicBezTo>
                    <a:cubicBezTo>
                      <a:pt x="823" y="742"/>
                      <a:pt x="814" y="585"/>
                      <a:pt x="814" y="584"/>
                    </a:cubicBezTo>
                    <a:cubicBezTo>
                      <a:pt x="814" y="583"/>
                      <a:pt x="814" y="583"/>
                      <a:pt x="814" y="582"/>
                    </a:cubicBezTo>
                    <a:cubicBezTo>
                      <a:pt x="814" y="580"/>
                      <a:pt x="832" y="365"/>
                      <a:pt x="832" y="234"/>
                    </a:cubicBezTo>
                    <a:cubicBezTo>
                      <a:pt x="832" y="193"/>
                      <a:pt x="825" y="166"/>
                      <a:pt x="809" y="152"/>
                    </a:cubicBezTo>
                    <a:cubicBezTo>
                      <a:pt x="789" y="133"/>
                      <a:pt x="753" y="136"/>
                      <a:pt x="708" y="140"/>
                    </a:cubicBezTo>
                    <a:cubicBezTo>
                      <a:pt x="696" y="141"/>
                      <a:pt x="683" y="142"/>
                      <a:pt x="669" y="143"/>
                    </a:cubicBezTo>
                    <a:cubicBezTo>
                      <a:pt x="652" y="144"/>
                      <a:pt x="635" y="144"/>
                      <a:pt x="618" y="145"/>
                    </a:cubicBezTo>
                    <a:cubicBezTo>
                      <a:pt x="615" y="145"/>
                      <a:pt x="613" y="144"/>
                      <a:pt x="611" y="142"/>
                    </a:cubicBezTo>
                    <a:cubicBezTo>
                      <a:pt x="489" y="49"/>
                      <a:pt x="489" y="49"/>
                      <a:pt x="489" y="49"/>
                    </a:cubicBezTo>
                    <a:cubicBezTo>
                      <a:pt x="452" y="20"/>
                      <a:pt x="408" y="19"/>
                      <a:pt x="370" y="47"/>
                    </a:cubicBezTo>
                    <a:cubicBezTo>
                      <a:pt x="238" y="143"/>
                      <a:pt x="238" y="143"/>
                      <a:pt x="238" y="143"/>
                    </a:cubicBezTo>
                    <a:cubicBezTo>
                      <a:pt x="236" y="145"/>
                      <a:pt x="234" y="145"/>
                      <a:pt x="232" y="145"/>
                    </a:cubicBezTo>
                    <a:cubicBezTo>
                      <a:pt x="215" y="144"/>
                      <a:pt x="198" y="144"/>
                      <a:pt x="181" y="143"/>
                    </a:cubicBezTo>
                    <a:cubicBezTo>
                      <a:pt x="167" y="142"/>
                      <a:pt x="154" y="141"/>
                      <a:pt x="142" y="140"/>
                    </a:cubicBezTo>
                    <a:cubicBezTo>
                      <a:pt x="125" y="139"/>
                      <a:pt x="109" y="137"/>
                      <a:pt x="94"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kern="0" dirty="0">
                  <a:solidFill>
                    <a:srgbClr val="4D4F53"/>
                  </a:solidFill>
                </a:endParaRPr>
              </a:p>
            </p:txBody>
          </p:sp>
        </p:grpSp>
      </p:grpSp>
      <p:sp>
        <p:nvSpPr>
          <p:cNvPr id="29" name="Freeform 243">
            <a:extLst>
              <a:ext uri="{FF2B5EF4-FFF2-40B4-BE49-F238E27FC236}">
                <a16:creationId xmlns:a16="http://schemas.microsoft.com/office/drawing/2014/main" id="{CF0A50E3-11FF-4EFB-B3AC-93CD920F5603}"/>
              </a:ext>
            </a:extLst>
          </p:cNvPr>
          <p:cNvSpPr>
            <a:spLocks noChangeArrowheads="1"/>
          </p:cNvSpPr>
          <p:nvPr/>
        </p:nvSpPr>
        <p:spPr bwMode="auto">
          <a:xfrm>
            <a:off x="3578461" y="1588814"/>
            <a:ext cx="1708197" cy="256624"/>
          </a:xfrm>
          <a:custGeom>
            <a:avLst/>
            <a:gdLst>
              <a:gd name="T0" fmla="*/ 4320 w 4321"/>
              <a:gd name="T1" fmla="*/ 1213 h 1349"/>
              <a:gd name="T2" fmla="*/ 4320 w 4321"/>
              <a:gd name="T3" fmla="*/ 1213 h 1349"/>
              <a:gd name="T4" fmla="*/ 4185 w 4321"/>
              <a:gd name="T5" fmla="*/ 1348 h 1349"/>
              <a:gd name="T6" fmla="*/ 135 w 4321"/>
              <a:gd name="T7" fmla="*/ 1348 h 1349"/>
              <a:gd name="T8" fmla="*/ 0 w 4321"/>
              <a:gd name="T9" fmla="*/ 1213 h 1349"/>
              <a:gd name="T10" fmla="*/ 0 w 4321"/>
              <a:gd name="T11" fmla="*/ 135 h 1349"/>
              <a:gd name="T12" fmla="*/ 135 w 4321"/>
              <a:gd name="T13" fmla="*/ 0 h 1349"/>
              <a:gd name="T14" fmla="*/ 4185 w 4321"/>
              <a:gd name="T15" fmla="*/ 0 h 1349"/>
              <a:gd name="T16" fmla="*/ 4320 w 4321"/>
              <a:gd name="T17" fmla="*/ 135 h 1349"/>
              <a:gd name="T18" fmla="*/ 4320 w 4321"/>
              <a:gd name="T19" fmla="*/ 1213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1349">
                <a:moveTo>
                  <a:pt x="4320" y="1213"/>
                </a:moveTo>
                <a:lnTo>
                  <a:pt x="4320" y="1213"/>
                </a:lnTo>
                <a:cubicBezTo>
                  <a:pt x="4320" y="1289"/>
                  <a:pt x="4261" y="1348"/>
                  <a:pt x="4185" y="1348"/>
                </a:cubicBezTo>
                <a:cubicBezTo>
                  <a:pt x="135" y="1348"/>
                  <a:pt x="135" y="1348"/>
                  <a:pt x="135" y="1348"/>
                </a:cubicBezTo>
                <a:cubicBezTo>
                  <a:pt x="62" y="1348"/>
                  <a:pt x="0" y="1289"/>
                  <a:pt x="0" y="1213"/>
                </a:cubicBezTo>
                <a:cubicBezTo>
                  <a:pt x="0" y="135"/>
                  <a:pt x="0" y="135"/>
                  <a:pt x="0" y="135"/>
                </a:cubicBezTo>
                <a:cubicBezTo>
                  <a:pt x="0" y="59"/>
                  <a:pt x="62" y="0"/>
                  <a:pt x="135" y="0"/>
                </a:cubicBezTo>
                <a:cubicBezTo>
                  <a:pt x="4185" y="0"/>
                  <a:pt x="4185" y="0"/>
                  <a:pt x="4185" y="0"/>
                </a:cubicBezTo>
                <a:cubicBezTo>
                  <a:pt x="4261" y="0"/>
                  <a:pt x="4320" y="59"/>
                  <a:pt x="4320" y="135"/>
                </a:cubicBezTo>
                <a:lnTo>
                  <a:pt x="4320" y="1213"/>
                </a:lnTo>
              </a:path>
            </a:pathLst>
          </a:custGeom>
          <a:solidFill>
            <a:srgbClr val="00518A"/>
          </a:solidFill>
          <a:ln>
            <a:noFill/>
          </a:ln>
          <a:effectLst/>
        </p:spPr>
        <p:txBody>
          <a:bodyPr wrap="none" lIns="91420" tIns="45711" rIns="91420" bIns="45711" anchor="ctr"/>
          <a:lstStyle/>
          <a:p>
            <a:pPr algn="ctr"/>
            <a:r>
              <a:rPr lang="en-US" sz="1200" dirty="0">
                <a:solidFill>
                  <a:srgbClr val="FFFFFF"/>
                </a:solidFill>
              </a:rPr>
              <a:t>F5 Advanced WAF</a:t>
            </a:r>
          </a:p>
        </p:txBody>
      </p:sp>
      <p:sp>
        <p:nvSpPr>
          <p:cNvPr id="30" name="Freeform 15">
            <a:extLst>
              <a:ext uri="{FF2B5EF4-FFF2-40B4-BE49-F238E27FC236}">
                <a16:creationId xmlns:a16="http://schemas.microsoft.com/office/drawing/2014/main" id="{A2DD0761-6077-4306-9314-AC871B58A0CA}"/>
              </a:ext>
            </a:extLst>
          </p:cNvPr>
          <p:cNvSpPr>
            <a:spLocks noChangeArrowheads="1"/>
          </p:cNvSpPr>
          <p:nvPr/>
        </p:nvSpPr>
        <p:spPr bwMode="auto">
          <a:xfrm>
            <a:off x="2602617" y="2103263"/>
            <a:ext cx="519691" cy="79169"/>
          </a:xfrm>
          <a:custGeom>
            <a:avLst/>
            <a:gdLst>
              <a:gd name="T0" fmla="*/ 5082 w 5083"/>
              <a:gd name="T1" fmla="*/ 774 h 775"/>
              <a:gd name="T2" fmla="*/ 1203 w 5083"/>
              <a:gd name="T3" fmla="*/ 774 h 775"/>
              <a:gd name="T4" fmla="*/ 0 w 5083"/>
              <a:gd name="T5" fmla="*/ 0 h 775"/>
            </a:gdLst>
            <a:ahLst/>
            <a:cxnLst>
              <a:cxn ang="0">
                <a:pos x="T0" y="T1"/>
              </a:cxn>
              <a:cxn ang="0">
                <a:pos x="T2" y="T3"/>
              </a:cxn>
              <a:cxn ang="0">
                <a:pos x="T4" y="T5"/>
              </a:cxn>
            </a:cxnLst>
            <a:rect l="0" t="0" r="r" b="b"/>
            <a:pathLst>
              <a:path w="5083" h="775">
                <a:moveTo>
                  <a:pt x="5082" y="774"/>
                </a:moveTo>
                <a:lnTo>
                  <a:pt x="1203" y="774"/>
                </a:lnTo>
                <a:lnTo>
                  <a:pt x="0" y="0"/>
                </a:lnTo>
              </a:path>
            </a:pathLst>
          </a:custGeom>
          <a:noFill/>
          <a:ln w="23760" cap="flat">
            <a:solidFill>
              <a:srgbClr val="659E3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1436" tIns="45719" rIns="91436" bIns="45719"/>
          <a:lstStyle/>
          <a:p>
            <a:endParaRPr lang="en-US" sz="1200" dirty="0">
              <a:solidFill>
                <a:srgbClr val="4D4F53"/>
              </a:solidFill>
            </a:endParaRPr>
          </a:p>
        </p:txBody>
      </p:sp>
      <p:sp>
        <p:nvSpPr>
          <p:cNvPr id="31" name="TextBox 30">
            <a:extLst>
              <a:ext uri="{FF2B5EF4-FFF2-40B4-BE49-F238E27FC236}">
                <a16:creationId xmlns:a16="http://schemas.microsoft.com/office/drawing/2014/main" id="{0C8FEBAF-D298-4042-B5E0-ED6278D0137B}"/>
              </a:ext>
            </a:extLst>
          </p:cNvPr>
          <p:cNvSpPr txBox="1"/>
          <p:nvPr/>
        </p:nvSpPr>
        <p:spPr>
          <a:xfrm>
            <a:off x="1793858" y="2001556"/>
            <a:ext cx="821161" cy="529295"/>
          </a:xfrm>
          <a:prstGeom prst="rect">
            <a:avLst/>
          </a:prstGeom>
          <a:noFill/>
        </p:spPr>
        <p:txBody>
          <a:bodyPr wrap="square" lIns="155408" tIns="155408" rIns="155408" bIns="155408" rtlCol="0">
            <a:spAutoFit/>
          </a:bodyPr>
          <a:lstStyle/>
          <a:p>
            <a:pPr algn="ctr"/>
            <a:r>
              <a:rPr lang="en-US" sz="1400" dirty="0">
                <a:solidFill>
                  <a:schemeClr val="tx2">
                    <a:lumMod val="90000"/>
                  </a:schemeClr>
                </a:solidFill>
                <a:cs typeface="Arial" panose="020B0604020202020204" pitchFamily="34" charset="0"/>
              </a:rPr>
              <a:t>Users</a:t>
            </a:r>
          </a:p>
        </p:txBody>
      </p:sp>
      <p:grpSp>
        <p:nvGrpSpPr>
          <p:cNvPr id="32" name="Group 31">
            <a:extLst>
              <a:ext uri="{FF2B5EF4-FFF2-40B4-BE49-F238E27FC236}">
                <a16:creationId xmlns:a16="http://schemas.microsoft.com/office/drawing/2014/main" id="{61293451-F42F-4237-AA8D-C568D83877F5}"/>
              </a:ext>
            </a:extLst>
          </p:cNvPr>
          <p:cNvGrpSpPr/>
          <p:nvPr/>
        </p:nvGrpSpPr>
        <p:grpSpPr>
          <a:xfrm>
            <a:off x="6345651" y="2089817"/>
            <a:ext cx="1078345" cy="1141293"/>
            <a:chOff x="25441275" y="-5059363"/>
            <a:chExt cx="3368675" cy="3368675"/>
          </a:xfrm>
          <a:solidFill>
            <a:schemeClr val="tx2">
              <a:lumMod val="90000"/>
            </a:schemeClr>
          </a:solidFill>
        </p:grpSpPr>
        <p:sp>
          <p:nvSpPr>
            <p:cNvPr id="63" name="Freeform 877">
              <a:extLst>
                <a:ext uri="{FF2B5EF4-FFF2-40B4-BE49-F238E27FC236}">
                  <a16:creationId xmlns:a16="http://schemas.microsoft.com/office/drawing/2014/main" id="{3509484C-AB95-4BEB-8A29-FAD7806F0091}"/>
                </a:ext>
              </a:extLst>
            </p:cNvPr>
            <p:cNvSpPr>
              <a:spLocks noEditPoints="1"/>
            </p:cNvSpPr>
            <p:nvPr/>
          </p:nvSpPr>
          <p:spPr bwMode="auto">
            <a:xfrm>
              <a:off x="26206451" y="-3795714"/>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78">
              <a:extLst>
                <a:ext uri="{FF2B5EF4-FFF2-40B4-BE49-F238E27FC236}">
                  <a16:creationId xmlns:a16="http://schemas.microsoft.com/office/drawing/2014/main" id="{0D79D9E3-2F14-474B-B534-CE034DE7514F}"/>
                </a:ext>
              </a:extLst>
            </p:cNvPr>
            <p:cNvSpPr>
              <a:spLocks noEditPoints="1"/>
            </p:cNvSpPr>
            <p:nvPr/>
          </p:nvSpPr>
          <p:spPr bwMode="auto">
            <a:xfrm>
              <a:off x="26844626" y="-3795714"/>
              <a:ext cx="547688" cy="833437"/>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79">
              <a:extLst>
                <a:ext uri="{FF2B5EF4-FFF2-40B4-BE49-F238E27FC236}">
                  <a16:creationId xmlns:a16="http://schemas.microsoft.com/office/drawing/2014/main" id="{60E92FA4-E2E9-45FC-AEBA-5A89B65FC99E}"/>
                </a:ext>
              </a:extLst>
            </p:cNvPr>
            <p:cNvSpPr>
              <a:spLocks noEditPoints="1"/>
            </p:cNvSpPr>
            <p:nvPr/>
          </p:nvSpPr>
          <p:spPr bwMode="auto">
            <a:xfrm>
              <a:off x="27508199" y="-3795714"/>
              <a:ext cx="547688" cy="833437"/>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80">
              <a:extLst>
                <a:ext uri="{FF2B5EF4-FFF2-40B4-BE49-F238E27FC236}">
                  <a16:creationId xmlns:a16="http://schemas.microsoft.com/office/drawing/2014/main" id="{F9CAD7BE-1A16-46CE-B1C5-4C7962BF3E79}"/>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solidFill>
                <a:schemeClr val="bg2">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34" name="Straight Connector 33">
            <a:extLst>
              <a:ext uri="{FF2B5EF4-FFF2-40B4-BE49-F238E27FC236}">
                <a16:creationId xmlns:a16="http://schemas.microsoft.com/office/drawing/2014/main" id="{CC261D2B-C9FA-4C34-8404-55B13317B35C}"/>
              </a:ext>
            </a:extLst>
          </p:cNvPr>
          <p:cNvCxnSpPr/>
          <p:nvPr/>
        </p:nvCxnSpPr>
        <p:spPr>
          <a:xfrm>
            <a:off x="5701359" y="2789779"/>
            <a:ext cx="64263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1491330-F650-472C-B890-6DF1D94DBCED}"/>
              </a:ext>
            </a:extLst>
          </p:cNvPr>
          <p:cNvGrpSpPr/>
          <p:nvPr/>
        </p:nvGrpSpPr>
        <p:grpSpPr>
          <a:xfrm>
            <a:off x="7577322" y="2408034"/>
            <a:ext cx="398642" cy="429008"/>
            <a:chOff x="25441275" y="-5059363"/>
            <a:chExt cx="3368675" cy="3368675"/>
          </a:xfrm>
          <a:solidFill>
            <a:schemeClr val="tx2">
              <a:lumMod val="90000"/>
            </a:schemeClr>
          </a:solidFill>
        </p:grpSpPr>
        <p:sp>
          <p:nvSpPr>
            <p:cNvPr id="55" name="Freeform 877">
              <a:extLst>
                <a:ext uri="{FF2B5EF4-FFF2-40B4-BE49-F238E27FC236}">
                  <a16:creationId xmlns:a16="http://schemas.microsoft.com/office/drawing/2014/main" id="{A2872DBA-B057-4048-A045-2CDFB16A4F29}"/>
                </a:ext>
              </a:extLst>
            </p:cNvPr>
            <p:cNvSpPr>
              <a:spLocks noEditPoints="1"/>
            </p:cNvSpPr>
            <p:nvPr/>
          </p:nvSpPr>
          <p:spPr bwMode="auto">
            <a:xfrm>
              <a:off x="26206448" y="-3795709"/>
              <a:ext cx="547686" cy="630237"/>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56" name="Freeform 878">
              <a:extLst>
                <a:ext uri="{FF2B5EF4-FFF2-40B4-BE49-F238E27FC236}">
                  <a16:creationId xmlns:a16="http://schemas.microsoft.com/office/drawing/2014/main" id="{84482F0C-B12F-457C-89CF-C7D7A10A6D37}"/>
                </a:ext>
              </a:extLst>
            </p:cNvPr>
            <p:cNvSpPr>
              <a:spLocks noEditPoints="1"/>
            </p:cNvSpPr>
            <p:nvPr/>
          </p:nvSpPr>
          <p:spPr bwMode="auto">
            <a:xfrm>
              <a:off x="26844629" y="-3795709"/>
              <a:ext cx="547686" cy="833437"/>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57" name="Freeform 879">
              <a:extLst>
                <a:ext uri="{FF2B5EF4-FFF2-40B4-BE49-F238E27FC236}">
                  <a16:creationId xmlns:a16="http://schemas.microsoft.com/office/drawing/2014/main" id="{17E8368B-FC77-4F6E-9B47-02496455302D}"/>
                </a:ext>
              </a:extLst>
            </p:cNvPr>
            <p:cNvSpPr>
              <a:spLocks noEditPoints="1"/>
            </p:cNvSpPr>
            <p:nvPr/>
          </p:nvSpPr>
          <p:spPr bwMode="auto">
            <a:xfrm>
              <a:off x="27508203" y="-3795709"/>
              <a:ext cx="547686" cy="833437"/>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58" name="Freeform 880">
              <a:extLst>
                <a:ext uri="{FF2B5EF4-FFF2-40B4-BE49-F238E27FC236}">
                  <a16:creationId xmlns:a16="http://schemas.microsoft.com/office/drawing/2014/main" id="{68B4C42E-9608-4F34-AC5F-BD420184A347}"/>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grpSp>
        <p:nvGrpSpPr>
          <p:cNvPr id="36" name="Group 35">
            <a:extLst>
              <a:ext uri="{FF2B5EF4-FFF2-40B4-BE49-F238E27FC236}">
                <a16:creationId xmlns:a16="http://schemas.microsoft.com/office/drawing/2014/main" id="{CBB97C8D-2A27-4E45-AB44-8D54383DCF4D}"/>
              </a:ext>
            </a:extLst>
          </p:cNvPr>
          <p:cNvGrpSpPr/>
          <p:nvPr/>
        </p:nvGrpSpPr>
        <p:grpSpPr>
          <a:xfrm>
            <a:off x="7496711" y="3194602"/>
            <a:ext cx="398642" cy="429008"/>
            <a:chOff x="25441275" y="-5059363"/>
            <a:chExt cx="3368675" cy="3368675"/>
          </a:xfrm>
          <a:solidFill>
            <a:schemeClr val="tx2">
              <a:lumMod val="90000"/>
            </a:schemeClr>
          </a:solidFill>
        </p:grpSpPr>
        <p:sp>
          <p:nvSpPr>
            <p:cNvPr id="51" name="Freeform 877">
              <a:extLst>
                <a:ext uri="{FF2B5EF4-FFF2-40B4-BE49-F238E27FC236}">
                  <a16:creationId xmlns:a16="http://schemas.microsoft.com/office/drawing/2014/main" id="{D1E5728F-19A2-4F62-A4BE-CCDEA133497A}"/>
                </a:ext>
              </a:extLst>
            </p:cNvPr>
            <p:cNvSpPr>
              <a:spLocks noEditPoints="1"/>
            </p:cNvSpPr>
            <p:nvPr/>
          </p:nvSpPr>
          <p:spPr bwMode="auto">
            <a:xfrm>
              <a:off x="26206448" y="-3795709"/>
              <a:ext cx="547686" cy="630237"/>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52" name="Freeform 878">
              <a:extLst>
                <a:ext uri="{FF2B5EF4-FFF2-40B4-BE49-F238E27FC236}">
                  <a16:creationId xmlns:a16="http://schemas.microsoft.com/office/drawing/2014/main" id="{BA83CCBE-C2B7-41D5-9925-74F520520F0C}"/>
                </a:ext>
              </a:extLst>
            </p:cNvPr>
            <p:cNvSpPr>
              <a:spLocks noEditPoints="1"/>
            </p:cNvSpPr>
            <p:nvPr/>
          </p:nvSpPr>
          <p:spPr bwMode="auto">
            <a:xfrm>
              <a:off x="26844629" y="-3795709"/>
              <a:ext cx="547686" cy="833437"/>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53" name="Freeform 879">
              <a:extLst>
                <a:ext uri="{FF2B5EF4-FFF2-40B4-BE49-F238E27FC236}">
                  <a16:creationId xmlns:a16="http://schemas.microsoft.com/office/drawing/2014/main" id="{3270552A-D88B-41CB-B210-44BE5CB9A361}"/>
                </a:ext>
              </a:extLst>
            </p:cNvPr>
            <p:cNvSpPr>
              <a:spLocks noEditPoints="1"/>
            </p:cNvSpPr>
            <p:nvPr/>
          </p:nvSpPr>
          <p:spPr bwMode="auto">
            <a:xfrm>
              <a:off x="27508203" y="-3795709"/>
              <a:ext cx="547686" cy="833437"/>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54" name="Freeform 880">
              <a:extLst>
                <a:ext uri="{FF2B5EF4-FFF2-40B4-BE49-F238E27FC236}">
                  <a16:creationId xmlns:a16="http://schemas.microsoft.com/office/drawing/2014/main" id="{FB7CD550-E16B-4604-B669-BEB85232CAB3}"/>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grpSp>
      <p:grpSp>
        <p:nvGrpSpPr>
          <p:cNvPr id="37" name="Group 36">
            <a:extLst>
              <a:ext uri="{FF2B5EF4-FFF2-40B4-BE49-F238E27FC236}">
                <a16:creationId xmlns:a16="http://schemas.microsoft.com/office/drawing/2014/main" id="{39FA01D9-A1D8-47EF-B7C8-E946FCE59E13}"/>
              </a:ext>
            </a:extLst>
          </p:cNvPr>
          <p:cNvGrpSpPr/>
          <p:nvPr/>
        </p:nvGrpSpPr>
        <p:grpSpPr>
          <a:xfrm>
            <a:off x="7386624" y="1605385"/>
            <a:ext cx="398642" cy="429008"/>
            <a:chOff x="25441275" y="-5059363"/>
            <a:chExt cx="3368675" cy="3368675"/>
          </a:xfrm>
          <a:solidFill>
            <a:schemeClr val="tx2">
              <a:lumMod val="90000"/>
            </a:schemeClr>
          </a:solidFill>
        </p:grpSpPr>
        <p:sp>
          <p:nvSpPr>
            <p:cNvPr id="47" name="Freeform 877">
              <a:extLst>
                <a:ext uri="{FF2B5EF4-FFF2-40B4-BE49-F238E27FC236}">
                  <a16:creationId xmlns:a16="http://schemas.microsoft.com/office/drawing/2014/main" id="{6F020520-C0C3-4232-95D9-CD1C2077785C}"/>
                </a:ext>
              </a:extLst>
            </p:cNvPr>
            <p:cNvSpPr>
              <a:spLocks noEditPoints="1"/>
            </p:cNvSpPr>
            <p:nvPr/>
          </p:nvSpPr>
          <p:spPr bwMode="auto">
            <a:xfrm>
              <a:off x="26206448" y="-3795709"/>
              <a:ext cx="547686" cy="630237"/>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48" name="Freeform 878">
              <a:extLst>
                <a:ext uri="{FF2B5EF4-FFF2-40B4-BE49-F238E27FC236}">
                  <a16:creationId xmlns:a16="http://schemas.microsoft.com/office/drawing/2014/main" id="{3254D700-A85F-4E2A-A60E-C47C3A81BAF4}"/>
                </a:ext>
              </a:extLst>
            </p:cNvPr>
            <p:cNvSpPr>
              <a:spLocks noEditPoints="1"/>
            </p:cNvSpPr>
            <p:nvPr/>
          </p:nvSpPr>
          <p:spPr bwMode="auto">
            <a:xfrm>
              <a:off x="26844629" y="-3795709"/>
              <a:ext cx="547686" cy="833437"/>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49" name="Freeform 879">
              <a:extLst>
                <a:ext uri="{FF2B5EF4-FFF2-40B4-BE49-F238E27FC236}">
                  <a16:creationId xmlns:a16="http://schemas.microsoft.com/office/drawing/2014/main" id="{0B9FDB36-0DC9-4B85-B564-53362C734ACA}"/>
                </a:ext>
              </a:extLst>
            </p:cNvPr>
            <p:cNvSpPr>
              <a:spLocks noEditPoints="1"/>
            </p:cNvSpPr>
            <p:nvPr/>
          </p:nvSpPr>
          <p:spPr bwMode="auto">
            <a:xfrm>
              <a:off x="27508203" y="-3795709"/>
              <a:ext cx="547686" cy="833437"/>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50" name="Freeform 880">
              <a:extLst>
                <a:ext uri="{FF2B5EF4-FFF2-40B4-BE49-F238E27FC236}">
                  <a16:creationId xmlns:a16="http://schemas.microsoft.com/office/drawing/2014/main" id="{7BBA9483-BD84-4F0E-82F3-38AEAEDADD79}"/>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grpSp>
      <p:grpSp>
        <p:nvGrpSpPr>
          <p:cNvPr id="38" name="Group 37">
            <a:extLst>
              <a:ext uri="{FF2B5EF4-FFF2-40B4-BE49-F238E27FC236}">
                <a16:creationId xmlns:a16="http://schemas.microsoft.com/office/drawing/2014/main" id="{3CC147B9-61D5-4D91-9A84-9BDBA473F161}"/>
              </a:ext>
            </a:extLst>
          </p:cNvPr>
          <p:cNvGrpSpPr/>
          <p:nvPr/>
        </p:nvGrpSpPr>
        <p:grpSpPr>
          <a:xfrm>
            <a:off x="6835582" y="1520246"/>
            <a:ext cx="398642" cy="429008"/>
            <a:chOff x="25441275" y="-5059363"/>
            <a:chExt cx="3368675" cy="3368675"/>
          </a:xfrm>
          <a:solidFill>
            <a:schemeClr val="tx2">
              <a:lumMod val="90000"/>
            </a:schemeClr>
          </a:solidFill>
        </p:grpSpPr>
        <p:sp>
          <p:nvSpPr>
            <p:cNvPr id="43" name="Freeform 877">
              <a:extLst>
                <a:ext uri="{FF2B5EF4-FFF2-40B4-BE49-F238E27FC236}">
                  <a16:creationId xmlns:a16="http://schemas.microsoft.com/office/drawing/2014/main" id="{82AE092F-3977-4DA3-92F8-78CF70934A5D}"/>
                </a:ext>
              </a:extLst>
            </p:cNvPr>
            <p:cNvSpPr>
              <a:spLocks noEditPoints="1"/>
            </p:cNvSpPr>
            <p:nvPr/>
          </p:nvSpPr>
          <p:spPr bwMode="auto">
            <a:xfrm>
              <a:off x="26206448" y="-3795709"/>
              <a:ext cx="547686" cy="630237"/>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44" name="Freeform 878">
              <a:extLst>
                <a:ext uri="{FF2B5EF4-FFF2-40B4-BE49-F238E27FC236}">
                  <a16:creationId xmlns:a16="http://schemas.microsoft.com/office/drawing/2014/main" id="{821EEE8D-BD97-4246-85FE-73E80B902384}"/>
                </a:ext>
              </a:extLst>
            </p:cNvPr>
            <p:cNvSpPr>
              <a:spLocks noEditPoints="1"/>
            </p:cNvSpPr>
            <p:nvPr/>
          </p:nvSpPr>
          <p:spPr bwMode="auto">
            <a:xfrm>
              <a:off x="26844629" y="-3795709"/>
              <a:ext cx="547686" cy="833437"/>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45" name="Freeform 879">
              <a:extLst>
                <a:ext uri="{FF2B5EF4-FFF2-40B4-BE49-F238E27FC236}">
                  <a16:creationId xmlns:a16="http://schemas.microsoft.com/office/drawing/2014/main" id="{9AA7F135-3521-4F63-A41E-7E47C7C3542B}"/>
                </a:ext>
              </a:extLst>
            </p:cNvPr>
            <p:cNvSpPr>
              <a:spLocks noEditPoints="1"/>
            </p:cNvSpPr>
            <p:nvPr/>
          </p:nvSpPr>
          <p:spPr bwMode="auto">
            <a:xfrm>
              <a:off x="27508203" y="-3795709"/>
              <a:ext cx="547686" cy="833437"/>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46" name="Freeform 880">
              <a:extLst>
                <a:ext uri="{FF2B5EF4-FFF2-40B4-BE49-F238E27FC236}">
                  <a16:creationId xmlns:a16="http://schemas.microsoft.com/office/drawing/2014/main" id="{937F3AB6-2095-47FB-846A-DF298FC7380C}"/>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grpSp>
      <p:sp>
        <p:nvSpPr>
          <p:cNvPr id="39" name="Rounded Rectangle 5">
            <a:extLst>
              <a:ext uri="{FF2B5EF4-FFF2-40B4-BE49-F238E27FC236}">
                <a16:creationId xmlns:a16="http://schemas.microsoft.com/office/drawing/2014/main" id="{1BC565BC-0AEC-4B10-9011-FCF6B58CEF27}"/>
              </a:ext>
            </a:extLst>
          </p:cNvPr>
          <p:cNvSpPr/>
          <p:nvPr/>
        </p:nvSpPr>
        <p:spPr>
          <a:xfrm>
            <a:off x="2457036" y="2283923"/>
            <a:ext cx="1093276" cy="311594"/>
          </a:xfrm>
          <a:prstGeom prst="roundRect">
            <a:avLst>
              <a:gd name="adj" fmla="val 4033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50" dirty="0">
                <a:solidFill>
                  <a:srgbClr val="FFFFFF"/>
                </a:solidFill>
              </a:rPr>
              <a:t>     credentials</a:t>
            </a:r>
          </a:p>
        </p:txBody>
      </p:sp>
      <p:grpSp>
        <p:nvGrpSpPr>
          <p:cNvPr id="40" name="Group 39">
            <a:extLst>
              <a:ext uri="{FF2B5EF4-FFF2-40B4-BE49-F238E27FC236}">
                <a16:creationId xmlns:a16="http://schemas.microsoft.com/office/drawing/2014/main" id="{19FCF674-3A55-4693-8ECD-ED9872E2FC6B}"/>
              </a:ext>
            </a:extLst>
          </p:cNvPr>
          <p:cNvGrpSpPr/>
          <p:nvPr/>
        </p:nvGrpSpPr>
        <p:grpSpPr>
          <a:xfrm>
            <a:off x="2543026" y="2330518"/>
            <a:ext cx="140850" cy="208914"/>
            <a:chOff x="-10440988" y="18859500"/>
            <a:chExt cx="2273300" cy="3371851"/>
          </a:xfrm>
          <a:solidFill>
            <a:schemeClr val="tx2"/>
          </a:solidFill>
        </p:grpSpPr>
        <p:sp>
          <p:nvSpPr>
            <p:cNvPr id="41" name="Freeform 904">
              <a:extLst>
                <a:ext uri="{FF2B5EF4-FFF2-40B4-BE49-F238E27FC236}">
                  <a16:creationId xmlns:a16="http://schemas.microsoft.com/office/drawing/2014/main" id="{D56B3137-02B2-451F-819F-C6B9DCB6F17D}"/>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42" name="Freeform 905">
              <a:extLst>
                <a:ext uri="{FF2B5EF4-FFF2-40B4-BE49-F238E27FC236}">
                  <a16:creationId xmlns:a16="http://schemas.microsoft.com/office/drawing/2014/main" id="{D2BC277F-A0DB-4BF9-82D5-48B09CDFA792}"/>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grpSp>
      <p:grpSp>
        <p:nvGrpSpPr>
          <p:cNvPr id="101" name="Group 100">
            <a:extLst>
              <a:ext uri="{FF2B5EF4-FFF2-40B4-BE49-F238E27FC236}">
                <a16:creationId xmlns:a16="http://schemas.microsoft.com/office/drawing/2014/main" id="{D4FD1FDB-8070-4660-BB3C-5779589A70F4}"/>
              </a:ext>
            </a:extLst>
          </p:cNvPr>
          <p:cNvGrpSpPr/>
          <p:nvPr/>
        </p:nvGrpSpPr>
        <p:grpSpPr>
          <a:xfrm>
            <a:off x="6867143" y="3366329"/>
            <a:ext cx="398642" cy="429008"/>
            <a:chOff x="25441275" y="-5059363"/>
            <a:chExt cx="3368675" cy="3368675"/>
          </a:xfrm>
          <a:solidFill>
            <a:schemeClr val="tx2">
              <a:lumMod val="90000"/>
            </a:schemeClr>
          </a:solidFill>
        </p:grpSpPr>
        <p:sp>
          <p:nvSpPr>
            <p:cNvPr id="102" name="Freeform 877">
              <a:extLst>
                <a:ext uri="{FF2B5EF4-FFF2-40B4-BE49-F238E27FC236}">
                  <a16:creationId xmlns:a16="http://schemas.microsoft.com/office/drawing/2014/main" id="{51DCC510-C948-4124-A352-0A02139D4D51}"/>
                </a:ext>
              </a:extLst>
            </p:cNvPr>
            <p:cNvSpPr>
              <a:spLocks noEditPoints="1"/>
            </p:cNvSpPr>
            <p:nvPr/>
          </p:nvSpPr>
          <p:spPr bwMode="auto">
            <a:xfrm>
              <a:off x="26206448" y="-3795709"/>
              <a:ext cx="547686" cy="630237"/>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103" name="Freeform 878">
              <a:extLst>
                <a:ext uri="{FF2B5EF4-FFF2-40B4-BE49-F238E27FC236}">
                  <a16:creationId xmlns:a16="http://schemas.microsoft.com/office/drawing/2014/main" id="{BF4CFED2-AC39-4B75-AA67-552B164625B2}"/>
                </a:ext>
              </a:extLst>
            </p:cNvPr>
            <p:cNvSpPr>
              <a:spLocks noEditPoints="1"/>
            </p:cNvSpPr>
            <p:nvPr/>
          </p:nvSpPr>
          <p:spPr bwMode="auto">
            <a:xfrm>
              <a:off x="26844629" y="-3795709"/>
              <a:ext cx="547686" cy="833437"/>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104" name="Freeform 879">
              <a:extLst>
                <a:ext uri="{FF2B5EF4-FFF2-40B4-BE49-F238E27FC236}">
                  <a16:creationId xmlns:a16="http://schemas.microsoft.com/office/drawing/2014/main" id="{9712FC9F-547C-4E13-B4B7-7F6A86E872BA}"/>
                </a:ext>
              </a:extLst>
            </p:cNvPr>
            <p:cNvSpPr>
              <a:spLocks noEditPoints="1"/>
            </p:cNvSpPr>
            <p:nvPr/>
          </p:nvSpPr>
          <p:spPr bwMode="auto">
            <a:xfrm>
              <a:off x="27508203" y="-3795709"/>
              <a:ext cx="547686" cy="833437"/>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sp>
          <p:nvSpPr>
            <p:cNvPr id="105" name="Freeform 880">
              <a:extLst>
                <a:ext uri="{FF2B5EF4-FFF2-40B4-BE49-F238E27FC236}">
                  <a16:creationId xmlns:a16="http://schemas.microsoft.com/office/drawing/2014/main" id="{9C8F6571-0BB9-499A-AD11-2C1FBF814924}"/>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b="1" dirty="0">
                <a:solidFill>
                  <a:srgbClr val="4D4F53"/>
                </a:solidFill>
              </a:endParaRPr>
            </a:p>
          </p:txBody>
        </p:sp>
      </p:grpSp>
      <p:sp>
        <p:nvSpPr>
          <p:cNvPr id="4" name="TextBox 3">
            <a:extLst>
              <a:ext uri="{FF2B5EF4-FFF2-40B4-BE49-F238E27FC236}">
                <a16:creationId xmlns:a16="http://schemas.microsoft.com/office/drawing/2014/main" id="{99685DCA-0DE0-CE4D-AA24-0AC31BEDB0BA}"/>
              </a:ext>
            </a:extLst>
          </p:cNvPr>
          <p:cNvSpPr txBox="1"/>
          <p:nvPr/>
        </p:nvSpPr>
        <p:spPr>
          <a:xfrm>
            <a:off x="1412085" y="4115926"/>
            <a:ext cx="5914632" cy="683264"/>
          </a:xfrm>
          <a:prstGeom prst="rect">
            <a:avLst/>
          </a:prstGeom>
          <a:noFill/>
        </p:spPr>
        <p:txBody>
          <a:bodyPr wrap="none" lIns="155448" tIns="155448" rIns="155448" bIns="155448" rtlCol="0">
            <a:spAutoFit/>
          </a:bodyPr>
          <a:lstStyle/>
          <a:p>
            <a:r>
              <a:rPr lang="en-US" sz="2400" dirty="0">
                <a:solidFill>
                  <a:schemeClr val="tx2">
                    <a:lumMod val="65000"/>
                    <a:lumOff val="35000"/>
                  </a:schemeClr>
                </a:solidFill>
                <a:latin typeface="Arial" panose="020B0604020202020204" pitchFamily="34" charset="0"/>
                <a:cs typeface="Arial" panose="020B0604020202020204" pitchFamily="34" charset="0"/>
              </a:rPr>
              <a:t>Defense beyond NGFW and simple WAF</a:t>
            </a:r>
          </a:p>
        </p:txBody>
      </p:sp>
      <p:grpSp>
        <p:nvGrpSpPr>
          <p:cNvPr id="107" name="Group 1">
            <a:extLst>
              <a:ext uri="{FF2B5EF4-FFF2-40B4-BE49-F238E27FC236}">
                <a16:creationId xmlns:a16="http://schemas.microsoft.com/office/drawing/2014/main" id="{C40EE143-A827-8247-9ED1-C7CFE9003787}"/>
              </a:ext>
            </a:extLst>
          </p:cNvPr>
          <p:cNvGrpSpPr/>
          <p:nvPr/>
        </p:nvGrpSpPr>
        <p:grpSpPr>
          <a:xfrm>
            <a:off x="874040" y="4561425"/>
            <a:ext cx="2511377" cy="1805561"/>
            <a:chOff x="1004889" y="2251075"/>
            <a:chExt cx="3833812" cy="3225800"/>
          </a:xfrm>
        </p:grpSpPr>
        <p:sp>
          <p:nvSpPr>
            <p:cNvPr id="108" name="Subtitle 2">
              <a:hlinkClick r:id="rId5"/>
              <a:extLst>
                <a:ext uri="{FF2B5EF4-FFF2-40B4-BE49-F238E27FC236}">
                  <a16:creationId xmlns:a16="http://schemas.microsoft.com/office/drawing/2014/main" id="{2431976A-EC19-424E-8B57-A877578AADED}"/>
                </a:ext>
              </a:extLst>
            </p:cNvPr>
            <p:cNvSpPr txBox="1">
              <a:spLocks/>
            </p:cNvSpPr>
            <p:nvPr/>
          </p:nvSpPr>
          <p:spPr>
            <a:xfrm>
              <a:off x="1004889" y="2251075"/>
              <a:ext cx="3833812" cy="1339850"/>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2400"/>
                </a:spcAft>
                <a:buClrTx/>
                <a:buSzTx/>
                <a:buFont typeface="Arial" charset="0"/>
                <a:buNone/>
                <a:tabLst/>
                <a:defRPr/>
              </a:pPr>
              <a:r>
                <a:rPr kumimoji="0" lang="en-US"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5</a:t>
              </a:r>
              <a:r>
                <a:rPr kumimoji="0" lang="pl-PL"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2</a:t>
              </a:r>
              <a:r>
                <a:rPr kumimoji="0" lang="en-US"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a:t>
              </a:r>
              <a:endParaRPr kumimoji="0" lang="en-US" sz="9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endParaRPr>
            </a:p>
          </p:txBody>
        </p:sp>
        <p:cxnSp>
          <p:nvCxnSpPr>
            <p:cNvPr id="109" name="Straight Connector 39">
              <a:extLst>
                <a:ext uri="{FF2B5EF4-FFF2-40B4-BE49-F238E27FC236}">
                  <a16:creationId xmlns:a16="http://schemas.microsoft.com/office/drawing/2014/main" id="{C8CDF617-FCF9-2449-BF5C-8E4B6AEB2467}"/>
                </a:ext>
              </a:extLst>
            </p:cNvPr>
            <p:cNvCxnSpPr>
              <a:cxnSpLocks/>
            </p:cNvCxnSpPr>
            <p:nvPr/>
          </p:nvCxnSpPr>
          <p:spPr>
            <a:xfrm>
              <a:off x="2406928" y="4026558"/>
              <a:ext cx="804671" cy="0"/>
            </a:xfrm>
            <a:prstGeom prst="line">
              <a:avLst/>
            </a:prstGeom>
            <a:noFill/>
            <a:ln w="114300" cap="flat" cmpd="sng" algn="ctr">
              <a:solidFill>
                <a:srgbClr val="D60000"/>
              </a:solidFill>
              <a:prstDash val="solid"/>
              <a:miter lim="800000"/>
            </a:ln>
            <a:effectLst/>
          </p:spPr>
        </p:cxnSp>
        <p:sp>
          <p:nvSpPr>
            <p:cNvPr id="110" name="Subtitle 2">
              <a:extLst>
                <a:ext uri="{FF2B5EF4-FFF2-40B4-BE49-F238E27FC236}">
                  <a16:creationId xmlns:a16="http://schemas.microsoft.com/office/drawing/2014/main" id="{6ECEF109-75C9-214B-A8E1-1A24D258B3C0}"/>
                </a:ext>
              </a:extLst>
            </p:cNvPr>
            <p:cNvSpPr txBox="1">
              <a:spLocks/>
            </p:cNvSpPr>
            <p:nvPr/>
          </p:nvSpPr>
          <p:spPr>
            <a:xfrm>
              <a:off x="1131095" y="4165600"/>
              <a:ext cx="3581400" cy="1311275"/>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2400"/>
                </a:spcAft>
                <a:buClrTx/>
                <a:buSzTx/>
                <a:buFont typeface="Arial" charset="0"/>
                <a:buNone/>
                <a:tabLst/>
                <a:defRPr/>
              </a:pPr>
              <a:r>
                <a:rPr kumimoji="0" lang="en-US" sz="1600" b="0"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of Internet traffic </a:t>
              </a:r>
              <a:br>
                <a:rPr kumimoji="0" lang="en-US" sz="1600" b="0"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is automated</a:t>
              </a:r>
              <a:endParaRPr kumimoji="0" lang="pl-PL" sz="1600" b="0"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endParaRPr>
            </a:p>
          </p:txBody>
        </p:sp>
      </p:grpSp>
      <p:grpSp>
        <p:nvGrpSpPr>
          <p:cNvPr id="111" name="Group 1">
            <a:extLst>
              <a:ext uri="{FF2B5EF4-FFF2-40B4-BE49-F238E27FC236}">
                <a16:creationId xmlns:a16="http://schemas.microsoft.com/office/drawing/2014/main" id="{63626A6C-5724-F344-886B-EDA397447F50}"/>
              </a:ext>
            </a:extLst>
          </p:cNvPr>
          <p:cNvGrpSpPr/>
          <p:nvPr/>
        </p:nvGrpSpPr>
        <p:grpSpPr>
          <a:xfrm>
            <a:off x="3221704" y="4569423"/>
            <a:ext cx="2511377" cy="1805561"/>
            <a:chOff x="1004889" y="2251075"/>
            <a:chExt cx="3833812" cy="3225800"/>
          </a:xfrm>
        </p:grpSpPr>
        <p:sp>
          <p:nvSpPr>
            <p:cNvPr id="112" name="Subtitle 2">
              <a:extLst>
                <a:ext uri="{FF2B5EF4-FFF2-40B4-BE49-F238E27FC236}">
                  <a16:creationId xmlns:a16="http://schemas.microsoft.com/office/drawing/2014/main" id="{D3A40D00-8F09-C546-AB6F-DAE6994E8B25}"/>
                </a:ext>
              </a:extLst>
            </p:cNvPr>
            <p:cNvSpPr txBox="1">
              <a:spLocks/>
            </p:cNvSpPr>
            <p:nvPr/>
          </p:nvSpPr>
          <p:spPr>
            <a:xfrm>
              <a:off x="1004889" y="2251075"/>
              <a:ext cx="3833812" cy="1339850"/>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2400"/>
                </a:spcAft>
                <a:buClrTx/>
                <a:buSzTx/>
                <a:buFont typeface="Arial" charset="0"/>
                <a:buNone/>
                <a:tabLst/>
                <a:defRPr/>
              </a:pPr>
              <a:r>
                <a:rPr kumimoji="0" lang="en-US"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96%</a:t>
              </a:r>
              <a:endParaRPr kumimoji="0" lang="en-US" sz="9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endParaRPr>
            </a:p>
          </p:txBody>
        </p:sp>
        <p:cxnSp>
          <p:nvCxnSpPr>
            <p:cNvPr id="113" name="Straight Connector 39">
              <a:extLst>
                <a:ext uri="{FF2B5EF4-FFF2-40B4-BE49-F238E27FC236}">
                  <a16:creationId xmlns:a16="http://schemas.microsoft.com/office/drawing/2014/main" id="{5AF3CCA6-8EEE-4B4F-B390-301A8146F71A}"/>
                </a:ext>
              </a:extLst>
            </p:cNvPr>
            <p:cNvCxnSpPr>
              <a:cxnSpLocks/>
            </p:cNvCxnSpPr>
            <p:nvPr/>
          </p:nvCxnSpPr>
          <p:spPr>
            <a:xfrm>
              <a:off x="2519459" y="4012268"/>
              <a:ext cx="804672" cy="0"/>
            </a:xfrm>
            <a:prstGeom prst="line">
              <a:avLst/>
            </a:prstGeom>
            <a:noFill/>
            <a:ln w="114300" cap="flat" cmpd="sng" algn="ctr">
              <a:solidFill>
                <a:srgbClr val="D60000"/>
              </a:solidFill>
              <a:prstDash val="solid"/>
              <a:miter lim="800000"/>
            </a:ln>
            <a:effectLst/>
          </p:spPr>
        </p:cxnSp>
        <p:sp>
          <p:nvSpPr>
            <p:cNvPr id="114" name="Subtitle 2">
              <a:extLst>
                <a:ext uri="{FF2B5EF4-FFF2-40B4-BE49-F238E27FC236}">
                  <a16:creationId xmlns:a16="http://schemas.microsoft.com/office/drawing/2014/main" id="{81B5AB98-6EC3-9A4F-B0F5-D88289208E90}"/>
                </a:ext>
              </a:extLst>
            </p:cNvPr>
            <p:cNvSpPr txBox="1">
              <a:spLocks/>
            </p:cNvSpPr>
            <p:nvPr/>
          </p:nvSpPr>
          <p:spPr>
            <a:xfrm>
              <a:off x="1131095" y="4165600"/>
              <a:ext cx="3581400" cy="1311275"/>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2400"/>
                </a:spcAft>
                <a:buClrTx/>
                <a:buSzTx/>
                <a:buFont typeface="Arial" charset="0"/>
                <a:buNone/>
                <a:tabLst/>
                <a:defRPr/>
              </a:pPr>
              <a:r>
                <a:rPr lang="en-US" sz="1600" b="0" dirty="0">
                  <a:solidFill>
                    <a:schemeClr val="tx2">
                      <a:lumMod val="75000"/>
                      <a:lumOff val="25000"/>
                    </a:schemeClr>
                  </a:solidFill>
                </a:rPr>
                <a:t>of Login Pages scraped by bad BOTs</a:t>
              </a:r>
              <a:endParaRPr kumimoji="0" lang="pl-PL" sz="1600" b="0" i="0" u="none" strike="noStrike" kern="1200" cap="none" spc="0" normalizeH="0" baseline="0" noProof="0" dirty="0">
                <a:ln>
                  <a:noFill/>
                </a:ln>
                <a:solidFill>
                  <a:schemeClr val="tx2">
                    <a:lumMod val="75000"/>
                    <a:lumOff val="25000"/>
                  </a:schemeClr>
                </a:solidFill>
                <a:effectLst/>
                <a:uLnTx/>
                <a:uFillTx/>
              </a:endParaRPr>
            </a:p>
          </p:txBody>
        </p:sp>
      </p:grpSp>
      <p:grpSp>
        <p:nvGrpSpPr>
          <p:cNvPr id="115" name="Group 1">
            <a:extLst>
              <a:ext uri="{FF2B5EF4-FFF2-40B4-BE49-F238E27FC236}">
                <a16:creationId xmlns:a16="http://schemas.microsoft.com/office/drawing/2014/main" id="{A9B65100-6A5C-BE4F-8F96-62B1ECE9A18E}"/>
              </a:ext>
            </a:extLst>
          </p:cNvPr>
          <p:cNvGrpSpPr/>
          <p:nvPr/>
        </p:nvGrpSpPr>
        <p:grpSpPr>
          <a:xfrm>
            <a:off x="5807475" y="4577505"/>
            <a:ext cx="2511377" cy="1789481"/>
            <a:chOff x="1004889" y="2251075"/>
            <a:chExt cx="3833812" cy="3197071"/>
          </a:xfrm>
        </p:grpSpPr>
        <p:sp>
          <p:nvSpPr>
            <p:cNvPr id="116" name="Subtitle 2">
              <a:extLst>
                <a:ext uri="{FF2B5EF4-FFF2-40B4-BE49-F238E27FC236}">
                  <a16:creationId xmlns:a16="http://schemas.microsoft.com/office/drawing/2014/main" id="{49974146-0531-1F47-94A1-6A08A0EBE0B1}"/>
                </a:ext>
              </a:extLst>
            </p:cNvPr>
            <p:cNvSpPr txBox="1">
              <a:spLocks/>
            </p:cNvSpPr>
            <p:nvPr/>
          </p:nvSpPr>
          <p:spPr>
            <a:xfrm>
              <a:off x="1004889" y="2251075"/>
              <a:ext cx="3833812" cy="1339850"/>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2400"/>
                </a:spcAft>
                <a:buClrTx/>
                <a:buSzTx/>
                <a:buFont typeface="Arial" charset="0"/>
                <a:buNone/>
                <a:tabLst/>
                <a:defRPr/>
              </a:pPr>
              <a:r>
                <a:rPr kumimoji="0" lang="en-US"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7</a:t>
              </a:r>
              <a:r>
                <a:rPr kumimoji="0" lang="pl-PL"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2</a:t>
              </a:r>
              <a:r>
                <a:rPr kumimoji="0" lang="en-US" sz="44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a:t>
              </a:r>
              <a:endParaRPr kumimoji="0" lang="en-US" sz="9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endParaRPr>
            </a:p>
          </p:txBody>
        </p:sp>
        <p:cxnSp>
          <p:nvCxnSpPr>
            <p:cNvPr id="117" name="Straight Connector 39">
              <a:extLst>
                <a:ext uri="{FF2B5EF4-FFF2-40B4-BE49-F238E27FC236}">
                  <a16:creationId xmlns:a16="http://schemas.microsoft.com/office/drawing/2014/main" id="{DFE06935-1814-F143-A878-4AA3EF5D04C5}"/>
                </a:ext>
              </a:extLst>
            </p:cNvPr>
            <p:cNvCxnSpPr>
              <a:cxnSpLocks/>
            </p:cNvCxnSpPr>
            <p:nvPr/>
          </p:nvCxnSpPr>
          <p:spPr>
            <a:xfrm>
              <a:off x="2519459" y="4012268"/>
              <a:ext cx="804672" cy="0"/>
            </a:xfrm>
            <a:prstGeom prst="line">
              <a:avLst/>
            </a:prstGeom>
            <a:noFill/>
            <a:ln w="114300" cap="flat" cmpd="sng" algn="ctr">
              <a:solidFill>
                <a:srgbClr val="D60000"/>
              </a:solidFill>
              <a:prstDash val="solid"/>
              <a:miter lim="800000"/>
            </a:ln>
            <a:effectLst/>
          </p:spPr>
        </p:cxnSp>
        <p:sp>
          <p:nvSpPr>
            <p:cNvPr id="118" name="Subtitle 2">
              <a:extLst>
                <a:ext uri="{FF2B5EF4-FFF2-40B4-BE49-F238E27FC236}">
                  <a16:creationId xmlns:a16="http://schemas.microsoft.com/office/drawing/2014/main" id="{96C5942E-B717-BD46-A7A5-7D58E6B35E07}"/>
                </a:ext>
              </a:extLst>
            </p:cNvPr>
            <p:cNvSpPr txBox="1">
              <a:spLocks/>
            </p:cNvSpPr>
            <p:nvPr/>
          </p:nvSpPr>
          <p:spPr>
            <a:xfrm>
              <a:off x="1329714" y="4136872"/>
              <a:ext cx="3184160" cy="1311274"/>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2400"/>
                </a:spcAft>
                <a:buClrTx/>
                <a:buSzTx/>
                <a:buFont typeface="Arial" charset="0"/>
                <a:buNone/>
                <a:tabLst/>
                <a:defRPr/>
              </a:pPr>
              <a:r>
                <a:rPr kumimoji="0" lang="en-US" sz="1600" b="0"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rPr>
                <a:t>of attacks target Apps and Identity</a:t>
              </a:r>
              <a:endParaRPr kumimoji="0" lang="pl-PL" sz="1600" b="0"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mn-ea"/>
                <a:cs typeface="Arial" panose="020B0604020202020204" pitchFamily="34" charset="0"/>
              </a:endParaRPr>
            </a:p>
          </p:txBody>
        </p:sp>
      </p:grpSp>
      <p:sp>
        <p:nvSpPr>
          <p:cNvPr id="120" name="Title 1">
            <a:extLst>
              <a:ext uri="{FF2B5EF4-FFF2-40B4-BE49-F238E27FC236}">
                <a16:creationId xmlns:a16="http://schemas.microsoft.com/office/drawing/2014/main" id="{F49E1017-B3AB-B940-8A37-05F5965A8BBB}"/>
              </a:ext>
            </a:extLst>
          </p:cNvPr>
          <p:cNvSpPr>
            <a:spLocks noGrp="1"/>
          </p:cNvSpPr>
          <p:nvPr>
            <p:ph type="title"/>
          </p:nvPr>
        </p:nvSpPr>
        <p:spPr>
          <a:xfrm>
            <a:off x="306388" y="304802"/>
            <a:ext cx="11582400" cy="1006429"/>
          </a:xfrm>
        </p:spPr>
        <p:txBody>
          <a:bodyPr/>
          <a:lstStyle/>
          <a:p>
            <a:pPr>
              <a:defRPr/>
            </a:pPr>
            <a:r>
              <a:rPr lang="en-US" sz="3600" dirty="0"/>
              <a:t>Advanced Web Application Firewall</a:t>
            </a:r>
            <a:br>
              <a:rPr sz="3600" dirty="0"/>
            </a:br>
            <a:endParaRPr sz="1400" dirty="0"/>
          </a:p>
        </p:txBody>
      </p:sp>
    </p:spTree>
    <p:extLst>
      <p:ext uri="{BB962C8B-B14F-4D97-AF65-F5344CB8AC3E}">
        <p14:creationId xmlns:p14="http://schemas.microsoft.com/office/powerpoint/2010/main" val="82290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279"/>
          <a:stretch/>
        </p:blipFill>
        <p:spPr>
          <a:xfrm>
            <a:off x="-1" y="0"/>
            <a:ext cx="6087763" cy="6454588"/>
          </a:xfrm>
          <a:prstGeom prst="rect">
            <a:avLst/>
          </a:prstGeom>
        </p:spPr>
      </p:pic>
      <p:sp>
        <p:nvSpPr>
          <p:cNvPr id="6" name="Rectangle 5"/>
          <p:cNvSpPr/>
          <p:nvPr/>
        </p:nvSpPr>
        <p:spPr>
          <a:xfrm>
            <a:off x="6588512" y="495627"/>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Lab 3</a:t>
            </a:r>
          </a:p>
        </p:txBody>
      </p:sp>
      <p:sp>
        <p:nvSpPr>
          <p:cNvPr id="8" name="Rectangle 7"/>
          <p:cNvSpPr/>
          <p:nvPr/>
        </p:nvSpPr>
        <p:spPr>
          <a:xfrm>
            <a:off x="6588512" y="1410028"/>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In this lab you will apply a WAF policy to protect the </a:t>
            </a:r>
            <a:r>
              <a:rPr lang="en-US" sz="2400" spc="-20" dirty="0" err="1">
                <a:solidFill>
                  <a:schemeClr val="tx2"/>
                </a:solidFill>
              </a:rPr>
              <a:t>hackazon</a:t>
            </a:r>
            <a:r>
              <a:rPr lang="en-US" sz="2400" spc="-20" dirty="0">
                <a:solidFill>
                  <a:schemeClr val="tx2"/>
                </a:solidFill>
              </a:rPr>
              <a:t> app.</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
        <p:nvSpPr>
          <p:cNvPr id="10" name="Content Placeholder 7">
            <a:extLst>
              <a:ext uri="{FF2B5EF4-FFF2-40B4-BE49-F238E27FC236}">
                <a16:creationId xmlns:a16="http://schemas.microsoft.com/office/drawing/2014/main" id="{2D99C307-5ECF-884B-AE2E-C26B0AE29C77}"/>
              </a:ext>
            </a:extLst>
          </p:cNvPr>
          <p:cNvSpPr txBox="1">
            <a:spLocks/>
          </p:cNvSpPr>
          <p:nvPr/>
        </p:nvSpPr>
        <p:spPr>
          <a:xfrm>
            <a:off x="6588512" y="2541722"/>
            <a:ext cx="5298688" cy="3859077"/>
          </a:xfrm>
          <a:prstGeom prst="rect">
            <a:avLst/>
          </a:prstGeom>
        </p:spPr>
        <p:txBody>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0" dirty="0"/>
              <a:t>Create WAF logging profile</a:t>
            </a:r>
          </a:p>
          <a:p>
            <a:pPr marL="342900" indent="-342900">
              <a:buFont typeface="Arial" panose="020B0604020202020204" pitchFamily="34" charset="0"/>
              <a:buChar char="•"/>
            </a:pPr>
            <a:r>
              <a:rPr lang="en-US" sz="2400" b="0" dirty="0"/>
              <a:t>Create WAF Parent policy</a:t>
            </a:r>
            <a:endParaRPr lang="en-US" sz="2400" dirty="0">
              <a:solidFill>
                <a:srgbClr val="E4002B"/>
              </a:solidFill>
            </a:endParaRPr>
          </a:p>
          <a:p>
            <a:pPr marL="342900" indent="-342900">
              <a:buFont typeface="Arial" panose="020B0604020202020204" pitchFamily="34" charset="0"/>
              <a:buChar char="•"/>
            </a:pPr>
            <a:r>
              <a:rPr lang="en-US" sz="2400" b="0" dirty="0"/>
              <a:t>Create base WAF Child policy</a:t>
            </a:r>
          </a:p>
          <a:p>
            <a:pPr marL="342900" indent="-342900">
              <a:buFont typeface="Arial" panose="020B0604020202020204" pitchFamily="34" charset="0"/>
              <a:buChar char="•"/>
            </a:pPr>
            <a:r>
              <a:rPr lang="en-US" sz="2400" b="0" dirty="0"/>
              <a:t>Create credential protection WAF Child policy</a:t>
            </a:r>
          </a:p>
          <a:p>
            <a:pPr marL="342900" indent="-342900">
              <a:buFont typeface="Arial" panose="020B0604020202020204" pitchFamily="34" charset="0"/>
              <a:buChar char="•"/>
            </a:pPr>
            <a:r>
              <a:rPr lang="en-US" sz="2400" b="0" dirty="0"/>
              <a:t>Update Parent WAF policy</a:t>
            </a:r>
          </a:p>
          <a:p>
            <a:pPr>
              <a:buNone/>
            </a:pPr>
            <a:endParaRPr lang="en-US" b="0" dirty="0"/>
          </a:p>
        </p:txBody>
      </p:sp>
    </p:spTree>
    <p:extLst>
      <p:ext uri="{BB962C8B-B14F-4D97-AF65-F5344CB8AC3E}">
        <p14:creationId xmlns:p14="http://schemas.microsoft.com/office/powerpoint/2010/main" val="113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Automating app Security services</a:t>
            </a:r>
          </a:p>
        </p:txBody>
      </p:sp>
    </p:spTree>
    <p:extLst>
      <p:ext uri="{BB962C8B-B14F-4D97-AF65-F5344CB8AC3E}">
        <p14:creationId xmlns:p14="http://schemas.microsoft.com/office/powerpoint/2010/main" val="30796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5B67FCC-B15D-9544-879C-64C523217765}"/>
              </a:ext>
            </a:extLst>
          </p:cNvPr>
          <p:cNvSpPr/>
          <p:nvPr/>
        </p:nvSpPr>
        <p:spPr>
          <a:xfrm>
            <a:off x="6900820" y="5111556"/>
            <a:ext cx="2975862" cy="129993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47" name="Content Placeholder 6"/>
          <p:cNvSpPr txBox="1">
            <a:spLocks/>
          </p:cNvSpPr>
          <p:nvPr/>
        </p:nvSpPr>
        <p:spPr>
          <a:xfrm>
            <a:off x="733428" y="1394331"/>
            <a:ext cx="5260972" cy="4641343"/>
          </a:xfrm>
          <a:prstGeom prst="rect">
            <a:avLst/>
          </a:prstGeom>
        </p:spPr>
        <p:txBody>
          <a:bodyPr/>
          <a:lstStyle>
            <a:lvl1pPr marL="273050" indent="-273050" algn="l" rtl="0" eaLnBrk="0" fontAlgn="base" hangingPunct="0">
              <a:lnSpc>
                <a:spcPct val="90000"/>
              </a:lnSpc>
              <a:spcBef>
                <a:spcPts val="1200"/>
              </a:spcBef>
              <a:spcAft>
                <a:spcPts val="600"/>
              </a:spcAft>
              <a:buFont typeface="Arial" panose="020B0604020202020204" pitchFamily="34" charset="0"/>
              <a:buChar char="•"/>
              <a:defRPr sz="2400" kern="1200">
                <a:solidFill>
                  <a:schemeClr val="tx2"/>
                </a:solidFill>
                <a:effectLst>
                  <a:outerShdw blurRad="38100" dist="25400" dir="2700000" algn="tl">
                    <a:srgbClr val="000000">
                      <a:alpha val="0"/>
                    </a:srgbClr>
                  </a:outerShdw>
                </a:effectLst>
                <a:latin typeface="+mn-lt"/>
                <a:ea typeface="+mn-ea"/>
                <a:cs typeface="+mn-cs"/>
              </a:defRPr>
            </a:lvl1pPr>
            <a:lvl2pPr marL="547688" indent="-273050" algn="l" rtl="0" eaLnBrk="0" fontAlgn="base" hangingPunct="0">
              <a:lnSpc>
                <a:spcPct val="90000"/>
              </a:lnSpc>
              <a:spcBef>
                <a:spcPct val="0"/>
              </a:spcBef>
              <a:spcAft>
                <a:spcPts val="900"/>
              </a:spcAft>
              <a:buFont typeface="Arial" panose="020B0604020202020204" pitchFamily="34" charset="0"/>
              <a:buChar char="•"/>
              <a:defRPr sz="2200" kern="1200">
                <a:solidFill>
                  <a:schemeClr val="tx2"/>
                </a:solidFill>
                <a:effectLst>
                  <a:outerShdw blurRad="38100" dist="25400" dir="2700000" algn="tl">
                    <a:srgbClr val="000000">
                      <a:alpha val="0"/>
                    </a:srgbClr>
                  </a:outerShdw>
                </a:effectLst>
                <a:latin typeface="+mn-lt"/>
                <a:ea typeface="+mn-ea"/>
                <a:cs typeface="+mn-cs"/>
              </a:defRPr>
            </a:lvl2pPr>
            <a:lvl3pPr marL="822325" indent="-273050" algn="l" rtl="0" eaLnBrk="0" fontAlgn="base" hangingPunct="0">
              <a:lnSpc>
                <a:spcPct val="90000"/>
              </a:lnSpc>
              <a:spcBef>
                <a:spcPct val="0"/>
              </a:spcBef>
              <a:spcAft>
                <a:spcPts val="900"/>
              </a:spcAft>
              <a:buFont typeface="Arial" panose="020B0604020202020204" pitchFamily="34" charset="0"/>
              <a:buChar char="•"/>
              <a:defRPr sz="2200" kern="1200">
                <a:solidFill>
                  <a:schemeClr val="tx2"/>
                </a:solidFill>
                <a:effectLst>
                  <a:outerShdw blurRad="38100" dist="25400" dir="2700000" algn="tl">
                    <a:srgbClr val="000000">
                      <a:alpha val="0"/>
                    </a:srgbClr>
                  </a:outerShdw>
                </a:effectLst>
                <a:latin typeface="+mn-lt"/>
                <a:ea typeface="+mn-ea"/>
                <a:cs typeface="+mn-cs"/>
              </a:defRPr>
            </a:lvl3pPr>
            <a:lvl4pPr marL="1096963" indent="-273050" algn="l" rtl="0" eaLnBrk="0" fontAlgn="base" hangingPunct="0">
              <a:lnSpc>
                <a:spcPct val="90000"/>
              </a:lnSpc>
              <a:spcBef>
                <a:spcPct val="0"/>
              </a:spcBef>
              <a:spcAft>
                <a:spcPts val="900"/>
              </a:spcAft>
              <a:buFont typeface="Arial" panose="020B0604020202020204" pitchFamily="34" charset="0"/>
              <a:buChar char="•"/>
              <a:defRPr sz="2200" kern="1200">
                <a:solidFill>
                  <a:schemeClr val="tx2"/>
                </a:solidFill>
                <a:effectLst>
                  <a:outerShdw blurRad="38100" dist="25400" dir="2700000" algn="tl">
                    <a:srgbClr val="000000">
                      <a:alpha val="0"/>
                    </a:srgbClr>
                  </a:outerShdw>
                </a:effectLst>
                <a:latin typeface="+mn-lt"/>
                <a:ea typeface="+mn-ea"/>
                <a:cs typeface="+mn-cs"/>
              </a:defRPr>
            </a:lvl4pPr>
            <a:lvl5pPr marL="1371600" indent="-273050" algn="l" rtl="0" eaLnBrk="0" fontAlgn="base" hangingPunct="0">
              <a:lnSpc>
                <a:spcPct val="90000"/>
              </a:lnSpc>
              <a:spcBef>
                <a:spcPct val="0"/>
              </a:spcBef>
              <a:spcAft>
                <a:spcPts val="900"/>
              </a:spcAft>
              <a:buFont typeface="Arial" panose="020B0604020202020204" pitchFamily="34" charset="0"/>
              <a:buChar char="•"/>
              <a:defRPr sz="2200" kern="1200">
                <a:solidFill>
                  <a:schemeClr val="tx2"/>
                </a:solidFill>
                <a:effectLst>
                  <a:outerShdw blurRad="38100" dist="25400" dir="2700000" algn="tl">
                    <a:srgbClr val="000000">
                      <a:alpha val="0"/>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859" indent="-287859">
              <a:buSzPct val="100000"/>
              <a:buFont typeface="Arial"/>
              <a:buChar char="•"/>
            </a:pPr>
            <a:endParaRPr lang="en-US" sz="1800" b="1" dirty="0">
              <a:ea typeface="Arial"/>
              <a:cs typeface="Arial"/>
              <a:sym typeface="Arial"/>
            </a:endParaRPr>
          </a:p>
          <a:p>
            <a:pPr marL="287859" indent="-287859">
              <a:buSzPct val="100000"/>
              <a:buFont typeface="Arial"/>
              <a:buChar char="•"/>
            </a:pPr>
            <a:r>
              <a:rPr lang="en-US" sz="1800" b="1" dirty="0">
                <a:ea typeface="Arial"/>
                <a:cs typeface="Arial"/>
                <a:sym typeface="Arial"/>
              </a:rPr>
              <a:t>Migration without downtime: </a:t>
            </a:r>
            <a:r>
              <a:rPr lang="en-US" sz="1800" dirty="0">
                <a:ea typeface="Arial"/>
                <a:cs typeface="Arial"/>
                <a:sym typeface="Arial"/>
              </a:rPr>
              <a:t>Create policy to control migration and gain performance visibility</a:t>
            </a:r>
          </a:p>
          <a:p>
            <a:pPr marL="287859" indent="-287859">
              <a:buSzPct val="100000"/>
              <a:buFont typeface="Arial"/>
              <a:buChar char="•"/>
            </a:pPr>
            <a:r>
              <a:rPr lang="en-US" sz="1800" b="1" dirty="0">
                <a:ea typeface="Arial"/>
                <a:cs typeface="Arial"/>
                <a:sym typeface="Arial"/>
              </a:rPr>
              <a:t>Dedicated App Services: </a:t>
            </a:r>
            <a:r>
              <a:rPr lang="en-US" sz="1800" dirty="0">
                <a:ea typeface="Arial"/>
                <a:cs typeface="Arial"/>
                <a:sym typeface="Arial"/>
              </a:rPr>
              <a:t>Eliminate the challenges of multi-tenant platforms</a:t>
            </a:r>
          </a:p>
          <a:p>
            <a:pPr marL="287859" indent="-287859">
              <a:buSzPct val="100000"/>
              <a:buFont typeface="Arial"/>
              <a:buChar char="•"/>
            </a:pPr>
            <a:r>
              <a:rPr lang="en-US" sz="1800" b="1" dirty="0">
                <a:ea typeface="Arial"/>
                <a:cs typeface="Arial"/>
                <a:sym typeface="Arial"/>
              </a:rPr>
              <a:t>Web Application Firewall (WAF) for every App</a:t>
            </a:r>
            <a:r>
              <a:rPr lang="en-US" sz="1800" dirty="0">
                <a:ea typeface="Arial"/>
                <a:cs typeface="Arial"/>
                <a:sym typeface="Arial"/>
              </a:rPr>
              <a:t>: </a:t>
            </a:r>
            <a:r>
              <a:rPr lang="en-US" sz="1800" dirty="0"/>
              <a:t>Reduce security risk for every app</a:t>
            </a:r>
            <a:endParaRPr lang="en-US" sz="1800" dirty="0">
              <a:ea typeface="Arial"/>
              <a:cs typeface="Arial"/>
              <a:sym typeface="Arial"/>
            </a:endParaRPr>
          </a:p>
          <a:p>
            <a:pPr marL="287859" indent="-287859">
              <a:buSzPct val="100000"/>
              <a:buFont typeface="Arial"/>
              <a:buChar char="•"/>
            </a:pPr>
            <a:r>
              <a:rPr lang="en-US" sz="1800" b="1" dirty="0">
                <a:ea typeface="Arial"/>
                <a:cs typeface="Arial"/>
                <a:sym typeface="Arial"/>
              </a:rPr>
              <a:t>Enable Self Service: </a:t>
            </a:r>
            <a:r>
              <a:rPr lang="en-US" sz="1800" dirty="0">
                <a:ea typeface="Arial"/>
                <a:cs typeface="Arial"/>
                <a:sym typeface="Arial"/>
              </a:rPr>
              <a:t>Provide frictionless app services while enforcing security controls</a:t>
            </a:r>
          </a:p>
          <a:p>
            <a:pPr marL="287859" indent="-287859">
              <a:spcAft>
                <a:spcPts val="1067"/>
              </a:spcAft>
              <a:buSzPct val="100000"/>
              <a:buFont typeface="Arial"/>
              <a:buChar char="•"/>
            </a:pPr>
            <a:r>
              <a:rPr lang="en-US" sz="1800" b="1" dirty="0">
                <a:ea typeface="Arial"/>
                <a:cs typeface="Arial"/>
                <a:sym typeface="Arial"/>
              </a:rPr>
              <a:t>Scale On Demand: </a:t>
            </a:r>
            <a:r>
              <a:rPr lang="en-US" sz="1800" dirty="0">
                <a:ea typeface="Arial"/>
                <a:cs typeface="Arial"/>
                <a:sym typeface="Arial"/>
              </a:rPr>
              <a:t>Bring cloud-like </a:t>
            </a:r>
            <a:r>
              <a:rPr lang="en-US" sz="1800" dirty="0" err="1">
                <a:ea typeface="Arial"/>
                <a:cs typeface="Arial"/>
                <a:sym typeface="Arial"/>
              </a:rPr>
              <a:t>autoscale</a:t>
            </a:r>
            <a:r>
              <a:rPr lang="en-US" sz="1800" dirty="0">
                <a:ea typeface="Arial"/>
                <a:cs typeface="Arial"/>
                <a:sym typeface="Arial"/>
              </a:rPr>
              <a:t> capabilities on prem </a:t>
            </a:r>
          </a:p>
          <a:p>
            <a:pPr marL="0" indent="0">
              <a:buNone/>
              <a:defRPr/>
            </a:pPr>
            <a:endParaRPr lang="en-US" sz="1800" dirty="0"/>
          </a:p>
        </p:txBody>
      </p:sp>
      <p:sp>
        <p:nvSpPr>
          <p:cNvPr id="2" name="Title 1"/>
          <p:cNvSpPr>
            <a:spLocks noGrp="1"/>
          </p:cNvSpPr>
          <p:nvPr>
            <p:ph type="title"/>
          </p:nvPr>
        </p:nvSpPr>
        <p:spPr>
          <a:xfrm>
            <a:off x="306388" y="304802"/>
            <a:ext cx="11582400" cy="1006429"/>
          </a:xfrm>
        </p:spPr>
        <p:txBody>
          <a:bodyPr/>
          <a:lstStyle/>
          <a:p>
            <a:pPr>
              <a:defRPr/>
            </a:pPr>
            <a:r>
              <a:rPr lang="en-US" sz="3600" dirty="0"/>
              <a:t>Enable Application Agility and CI/CD</a:t>
            </a:r>
            <a:br>
              <a:rPr sz="3600" dirty="0"/>
            </a:br>
            <a:endParaRPr sz="1400" dirty="0"/>
          </a:p>
        </p:txBody>
      </p:sp>
      <p:cxnSp>
        <p:nvCxnSpPr>
          <p:cNvPr id="39" name="Straight Arrow Connector 38">
            <a:extLst>
              <a:ext uri="{FF2B5EF4-FFF2-40B4-BE49-F238E27FC236}">
                <a16:creationId xmlns:a16="http://schemas.microsoft.com/office/drawing/2014/main" id="{62F659D7-9C84-6442-AA5D-7F982F24FA3B}"/>
              </a:ext>
            </a:extLst>
          </p:cNvPr>
          <p:cNvCxnSpPr>
            <a:cxnSpLocks/>
          </p:cNvCxnSpPr>
          <p:nvPr/>
        </p:nvCxnSpPr>
        <p:spPr>
          <a:xfrm flipV="1">
            <a:off x="8310950" y="4825820"/>
            <a:ext cx="0" cy="558005"/>
          </a:xfrm>
          <a:prstGeom prst="straightConnector1">
            <a:avLst/>
          </a:prstGeom>
          <a:noFill/>
          <a:ln w="38100" cap="rnd">
            <a:solidFill>
              <a:schemeClr val="accent1"/>
            </a:solidFill>
            <a:prstDash val="sysDot"/>
            <a:round/>
            <a:tailEnd type="arrow" w="med" len="sm"/>
          </a:ln>
        </p:spPr>
        <p:style>
          <a:lnRef idx="2">
            <a:schemeClr val="accent1">
              <a:shade val="50000"/>
            </a:schemeClr>
          </a:lnRef>
          <a:fillRef idx="1">
            <a:schemeClr val="accent1"/>
          </a:fillRef>
          <a:effectRef idx="0">
            <a:schemeClr val="accent1"/>
          </a:effectRef>
          <a:fontRef idx="minor">
            <a:schemeClr val="lt1"/>
          </a:fontRef>
        </p:style>
      </p:cxnSp>
      <p:pic>
        <p:nvPicPr>
          <p:cNvPr id="40" name="Picture 39" descr="VE-big.emf">
            <a:extLst>
              <a:ext uri="{FF2B5EF4-FFF2-40B4-BE49-F238E27FC236}">
                <a16:creationId xmlns:a16="http://schemas.microsoft.com/office/drawing/2014/main" id="{FBB36C57-8D49-0E48-B4CA-5477289555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751" y="3640492"/>
            <a:ext cx="427609" cy="315341"/>
          </a:xfrm>
          <a:prstGeom prst="rect">
            <a:avLst/>
          </a:prstGeom>
        </p:spPr>
      </p:pic>
      <p:sp>
        <p:nvSpPr>
          <p:cNvPr id="42" name="Freeform 32">
            <a:extLst>
              <a:ext uri="{FF2B5EF4-FFF2-40B4-BE49-F238E27FC236}">
                <a16:creationId xmlns:a16="http://schemas.microsoft.com/office/drawing/2014/main" id="{C58D0891-8522-4D4D-9AE8-F26B07E14CF0}"/>
              </a:ext>
            </a:extLst>
          </p:cNvPr>
          <p:cNvSpPr>
            <a:spLocks noEditPoints="1"/>
          </p:cNvSpPr>
          <p:nvPr/>
        </p:nvSpPr>
        <p:spPr bwMode="auto">
          <a:xfrm>
            <a:off x="7925267" y="3989744"/>
            <a:ext cx="666576" cy="154518"/>
          </a:xfrm>
          <a:custGeom>
            <a:avLst/>
            <a:gdLst>
              <a:gd name="T0" fmla="*/ 522 w 554"/>
              <a:gd name="T1" fmla="*/ 0 h 128"/>
              <a:gd name="T2" fmla="*/ 32 w 554"/>
              <a:gd name="T3" fmla="*/ 0 h 128"/>
              <a:gd name="T4" fmla="*/ 0 w 554"/>
              <a:gd name="T5" fmla="*/ 32 h 128"/>
              <a:gd name="T6" fmla="*/ 0 w 554"/>
              <a:gd name="T7" fmla="*/ 96 h 128"/>
              <a:gd name="T8" fmla="*/ 32 w 554"/>
              <a:gd name="T9" fmla="*/ 128 h 128"/>
              <a:gd name="T10" fmla="*/ 522 w 554"/>
              <a:gd name="T11" fmla="*/ 128 h 128"/>
              <a:gd name="T12" fmla="*/ 554 w 554"/>
              <a:gd name="T13" fmla="*/ 96 h 128"/>
              <a:gd name="T14" fmla="*/ 554 w 554"/>
              <a:gd name="T15" fmla="*/ 32 h 128"/>
              <a:gd name="T16" fmla="*/ 522 w 554"/>
              <a:gd name="T17" fmla="*/ 0 h 128"/>
              <a:gd name="T18" fmla="*/ 277 w 554"/>
              <a:gd name="T19" fmla="*/ 106 h 128"/>
              <a:gd name="T20" fmla="*/ 234 w 554"/>
              <a:gd name="T21" fmla="*/ 64 h 128"/>
              <a:gd name="T22" fmla="*/ 277 w 554"/>
              <a:gd name="T23" fmla="*/ 21 h 128"/>
              <a:gd name="T24" fmla="*/ 320 w 554"/>
              <a:gd name="T25" fmla="*/ 64 h 128"/>
              <a:gd name="T26" fmla="*/ 277 w 554"/>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4" h="128">
                <a:moveTo>
                  <a:pt x="522" y="0"/>
                </a:moveTo>
                <a:cubicBezTo>
                  <a:pt x="32" y="0"/>
                  <a:pt x="32" y="0"/>
                  <a:pt x="32" y="0"/>
                </a:cubicBezTo>
                <a:cubicBezTo>
                  <a:pt x="14" y="0"/>
                  <a:pt x="0" y="14"/>
                  <a:pt x="0" y="32"/>
                </a:cubicBezTo>
                <a:cubicBezTo>
                  <a:pt x="0" y="96"/>
                  <a:pt x="0" y="96"/>
                  <a:pt x="0" y="96"/>
                </a:cubicBezTo>
                <a:cubicBezTo>
                  <a:pt x="0" y="113"/>
                  <a:pt x="14" y="128"/>
                  <a:pt x="32" y="128"/>
                </a:cubicBezTo>
                <a:cubicBezTo>
                  <a:pt x="522" y="128"/>
                  <a:pt x="522" y="128"/>
                  <a:pt x="522" y="128"/>
                </a:cubicBezTo>
                <a:cubicBezTo>
                  <a:pt x="540" y="128"/>
                  <a:pt x="554" y="113"/>
                  <a:pt x="554" y="96"/>
                </a:cubicBezTo>
                <a:cubicBezTo>
                  <a:pt x="554" y="32"/>
                  <a:pt x="554" y="32"/>
                  <a:pt x="554" y="32"/>
                </a:cubicBezTo>
                <a:cubicBezTo>
                  <a:pt x="554" y="14"/>
                  <a:pt x="540" y="0"/>
                  <a:pt x="522" y="0"/>
                </a:cubicBezTo>
                <a:close/>
                <a:moveTo>
                  <a:pt x="277" y="106"/>
                </a:moveTo>
                <a:cubicBezTo>
                  <a:pt x="254" y="106"/>
                  <a:pt x="234" y="87"/>
                  <a:pt x="234" y="64"/>
                </a:cubicBezTo>
                <a:cubicBezTo>
                  <a:pt x="234" y="40"/>
                  <a:pt x="254" y="21"/>
                  <a:pt x="277" y="21"/>
                </a:cubicBezTo>
                <a:cubicBezTo>
                  <a:pt x="301" y="21"/>
                  <a:pt x="320" y="40"/>
                  <a:pt x="320" y="64"/>
                </a:cubicBezTo>
                <a:cubicBezTo>
                  <a:pt x="320" y="87"/>
                  <a:pt x="301" y="106"/>
                  <a:pt x="277" y="106"/>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D437B5A5-B81D-1D4B-991D-9B2FB32EBDD2}"/>
              </a:ext>
            </a:extLst>
          </p:cNvPr>
          <p:cNvSpPr txBox="1"/>
          <p:nvPr/>
        </p:nvSpPr>
        <p:spPr>
          <a:xfrm>
            <a:off x="7756873" y="4151560"/>
            <a:ext cx="1023161" cy="815608"/>
          </a:xfrm>
          <a:prstGeom prst="rect">
            <a:avLst/>
          </a:prstGeom>
          <a:noFill/>
        </p:spPr>
        <p:txBody>
          <a:bodyPr wrap="square" rtlCol="0">
            <a:spAutoFit/>
          </a:bodyPr>
          <a:lstStyle/>
          <a:p>
            <a:pPr algn="ctr"/>
            <a:r>
              <a:rPr lang="en-US" sz="1200" b="1" dirty="0">
                <a:solidFill>
                  <a:schemeClr val="tx2"/>
                </a:solidFill>
                <a:latin typeface="Arial" panose="020B0604020202020204" pitchFamily="34" charset="0"/>
                <a:cs typeface="Arial" panose="020B0604020202020204" pitchFamily="34" charset="0"/>
              </a:rPr>
              <a:t>BIG-IQ </a:t>
            </a:r>
            <a:br>
              <a:rPr lang="en-US" sz="1200" b="1" dirty="0">
                <a:solidFill>
                  <a:schemeClr val="tx2"/>
                </a:solidFill>
                <a:latin typeface="Arial" panose="020B0604020202020204" pitchFamily="34" charset="0"/>
                <a:cs typeface="Arial" panose="020B0604020202020204" pitchFamily="34" charset="0"/>
              </a:rPr>
            </a:br>
            <a:r>
              <a:rPr lang="en-US" sz="1200" b="1" dirty="0">
                <a:solidFill>
                  <a:schemeClr val="tx2"/>
                </a:solidFill>
                <a:latin typeface="Arial" panose="020B0604020202020204" pitchFamily="34" charset="0"/>
                <a:cs typeface="Arial" panose="020B0604020202020204" pitchFamily="34" charset="0"/>
              </a:rPr>
              <a:t>License Manager</a:t>
            </a:r>
            <a:br>
              <a:rPr lang="en-US" sz="1200" b="1" dirty="0">
                <a:solidFill>
                  <a:schemeClr val="tx2"/>
                </a:solidFill>
                <a:latin typeface="Arial" panose="020B0604020202020204" pitchFamily="34" charset="0"/>
                <a:cs typeface="Arial" panose="020B0604020202020204" pitchFamily="34" charset="0"/>
              </a:rPr>
            </a:br>
            <a:endParaRPr lang="en-US" sz="1100" b="1" dirty="0">
              <a:solidFill>
                <a:schemeClr val="tx2"/>
              </a:solidFill>
              <a:latin typeface="Arial" panose="020B0604020202020204" pitchFamily="34" charset="0"/>
              <a:cs typeface="Arial" panose="020B0604020202020204" pitchFamily="34" charset="0"/>
            </a:endParaRPr>
          </a:p>
        </p:txBody>
      </p:sp>
      <p:sp>
        <p:nvSpPr>
          <p:cNvPr id="46" name="Freeform: Shape 50">
            <a:extLst>
              <a:ext uri="{FF2B5EF4-FFF2-40B4-BE49-F238E27FC236}">
                <a16:creationId xmlns:a16="http://schemas.microsoft.com/office/drawing/2014/main" id="{7625DE04-784E-C04A-8059-B353D24F3EC6}"/>
              </a:ext>
            </a:extLst>
          </p:cNvPr>
          <p:cNvSpPr/>
          <p:nvPr/>
        </p:nvSpPr>
        <p:spPr>
          <a:xfrm>
            <a:off x="7037933" y="3098791"/>
            <a:ext cx="3507894" cy="45719"/>
          </a:xfrm>
          <a:custGeom>
            <a:avLst/>
            <a:gdLst>
              <a:gd name="connsiteX0" fmla="*/ 0 w 590550"/>
              <a:gd name="connsiteY0" fmla="*/ 0 h 0"/>
              <a:gd name="connsiteX1" fmla="*/ 590550 w 590550"/>
              <a:gd name="connsiteY1" fmla="*/ 0 h 0"/>
            </a:gdLst>
            <a:ahLst/>
            <a:cxnLst>
              <a:cxn ang="0">
                <a:pos x="connsiteX0" y="connsiteY0"/>
              </a:cxn>
              <a:cxn ang="0">
                <a:pos x="connsiteX1" y="connsiteY1"/>
              </a:cxn>
            </a:cxnLst>
            <a:rect l="l" t="t" r="r" b="b"/>
            <a:pathLst>
              <a:path w="590550">
                <a:moveTo>
                  <a:pt x="0" y="0"/>
                </a:moveTo>
                <a:lnTo>
                  <a:pt x="590550" y="0"/>
                </a:lnTo>
              </a:path>
            </a:pathLst>
          </a:custGeom>
          <a:noFill/>
          <a:ln w="38100" cap="rnd">
            <a:solidFill>
              <a:schemeClr val="accent1"/>
            </a:solidFill>
            <a:round/>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51">
            <a:extLst>
              <a:ext uri="{FF2B5EF4-FFF2-40B4-BE49-F238E27FC236}">
                <a16:creationId xmlns:a16="http://schemas.microsoft.com/office/drawing/2014/main" id="{A1FA1B3B-82D0-2E48-B4C5-66F3C4D897B4}"/>
              </a:ext>
            </a:extLst>
          </p:cNvPr>
          <p:cNvSpPr/>
          <p:nvPr/>
        </p:nvSpPr>
        <p:spPr>
          <a:xfrm>
            <a:off x="10035320" y="1877685"/>
            <a:ext cx="520031" cy="2533650"/>
          </a:xfrm>
          <a:custGeom>
            <a:avLst/>
            <a:gdLst>
              <a:gd name="connsiteX0" fmla="*/ 2286000 w 2305050"/>
              <a:gd name="connsiteY0" fmla="*/ 0 h 2533650"/>
              <a:gd name="connsiteX1" fmla="*/ 0 w 2305050"/>
              <a:gd name="connsiteY1" fmla="*/ 0 h 2533650"/>
              <a:gd name="connsiteX2" fmla="*/ 0 w 2305050"/>
              <a:gd name="connsiteY2" fmla="*/ 2533650 h 2533650"/>
              <a:gd name="connsiteX3" fmla="*/ 2305050 w 2305050"/>
              <a:gd name="connsiteY3" fmla="*/ 2533650 h 2533650"/>
            </a:gdLst>
            <a:ahLst/>
            <a:cxnLst>
              <a:cxn ang="0">
                <a:pos x="connsiteX0" y="connsiteY0"/>
              </a:cxn>
              <a:cxn ang="0">
                <a:pos x="connsiteX1" y="connsiteY1"/>
              </a:cxn>
              <a:cxn ang="0">
                <a:pos x="connsiteX2" y="connsiteY2"/>
              </a:cxn>
              <a:cxn ang="0">
                <a:pos x="connsiteX3" y="connsiteY3"/>
              </a:cxn>
            </a:cxnLst>
            <a:rect l="l" t="t" r="r" b="b"/>
            <a:pathLst>
              <a:path w="2305050" h="2533650">
                <a:moveTo>
                  <a:pt x="2286000" y="0"/>
                </a:moveTo>
                <a:lnTo>
                  <a:pt x="0" y="0"/>
                </a:lnTo>
                <a:lnTo>
                  <a:pt x="0" y="2533650"/>
                </a:lnTo>
                <a:lnTo>
                  <a:pt x="2305050" y="2533650"/>
                </a:lnTo>
              </a:path>
            </a:pathLst>
          </a:custGeom>
          <a:noFill/>
          <a:ln w="381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B79874E6-D3C3-8646-868F-DC31B86A7850}"/>
              </a:ext>
            </a:extLst>
          </p:cNvPr>
          <p:cNvSpPr/>
          <p:nvPr/>
        </p:nvSpPr>
        <p:spPr>
          <a:xfrm flipH="1">
            <a:off x="10603634" y="4597593"/>
            <a:ext cx="1169316" cy="39359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lIns="182880" tIns="45720" rIns="182880" rtlCol="0" anchor="ctr"/>
          <a:lstStyle/>
          <a:p>
            <a:r>
              <a:rPr lang="en-US" sz="1200" b="1" dirty="0">
                <a:solidFill>
                  <a:schemeClr val="tx2"/>
                </a:solidFill>
              </a:rPr>
              <a:t>Azure</a:t>
            </a:r>
          </a:p>
        </p:txBody>
      </p:sp>
      <p:sp>
        <p:nvSpPr>
          <p:cNvPr id="51" name="Freeform 53">
            <a:extLst>
              <a:ext uri="{FF2B5EF4-FFF2-40B4-BE49-F238E27FC236}">
                <a16:creationId xmlns:a16="http://schemas.microsoft.com/office/drawing/2014/main" id="{26A03938-06F5-B649-9518-9F9CC430F2C2}"/>
              </a:ext>
            </a:extLst>
          </p:cNvPr>
          <p:cNvSpPr>
            <a:spLocks/>
          </p:cNvSpPr>
          <p:nvPr/>
        </p:nvSpPr>
        <p:spPr bwMode="auto">
          <a:xfrm>
            <a:off x="10603634" y="4096411"/>
            <a:ext cx="801141" cy="532690"/>
          </a:xfrm>
          <a:custGeom>
            <a:avLst/>
            <a:gdLst>
              <a:gd name="T0" fmla="*/ 552 w 609"/>
              <a:gd name="T1" fmla="*/ 67 h 406"/>
              <a:gd name="T2" fmla="*/ 506 w 609"/>
              <a:gd name="T3" fmla="*/ 67 h 406"/>
              <a:gd name="T4" fmla="*/ 506 w 609"/>
              <a:gd name="T5" fmla="*/ 57 h 406"/>
              <a:gd name="T6" fmla="*/ 448 w 609"/>
              <a:gd name="T7" fmla="*/ 0 h 406"/>
              <a:gd name="T8" fmla="*/ 217 w 609"/>
              <a:gd name="T9" fmla="*/ 0 h 406"/>
              <a:gd name="T10" fmla="*/ 160 w 609"/>
              <a:gd name="T11" fmla="*/ 57 h 406"/>
              <a:gd name="T12" fmla="*/ 160 w 609"/>
              <a:gd name="T13" fmla="*/ 63 h 406"/>
              <a:gd name="T14" fmla="*/ 133 w 609"/>
              <a:gd name="T15" fmla="*/ 63 h 406"/>
              <a:gd name="T16" fmla="*/ 76 w 609"/>
              <a:gd name="T17" fmla="*/ 120 h 406"/>
              <a:gd name="T18" fmla="*/ 76 w 609"/>
              <a:gd name="T19" fmla="*/ 135 h 406"/>
              <a:gd name="T20" fmla="*/ 57 w 609"/>
              <a:gd name="T21" fmla="*/ 135 h 406"/>
              <a:gd name="T22" fmla="*/ 0 w 609"/>
              <a:gd name="T23" fmla="*/ 193 h 406"/>
              <a:gd name="T24" fmla="*/ 0 w 609"/>
              <a:gd name="T25" fmla="*/ 281 h 406"/>
              <a:gd name="T26" fmla="*/ 57 w 609"/>
              <a:gd name="T27" fmla="*/ 338 h 406"/>
              <a:gd name="T28" fmla="*/ 104 w 609"/>
              <a:gd name="T29" fmla="*/ 338 h 406"/>
              <a:gd name="T30" fmla="*/ 104 w 609"/>
              <a:gd name="T31" fmla="*/ 349 h 406"/>
              <a:gd name="T32" fmla="*/ 161 w 609"/>
              <a:gd name="T33" fmla="*/ 406 h 406"/>
              <a:gd name="T34" fmla="*/ 392 w 609"/>
              <a:gd name="T35" fmla="*/ 406 h 406"/>
              <a:gd name="T36" fmla="*/ 449 w 609"/>
              <a:gd name="T37" fmla="*/ 349 h 406"/>
              <a:gd name="T38" fmla="*/ 449 w 609"/>
              <a:gd name="T39" fmla="*/ 343 h 406"/>
              <a:gd name="T40" fmla="*/ 476 w 609"/>
              <a:gd name="T41" fmla="*/ 343 h 406"/>
              <a:gd name="T42" fmla="*/ 533 w 609"/>
              <a:gd name="T43" fmla="*/ 285 h 406"/>
              <a:gd name="T44" fmla="*/ 533 w 609"/>
              <a:gd name="T45" fmla="*/ 270 h 406"/>
              <a:gd name="T46" fmla="*/ 552 w 609"/>
              <a:gd name="T47" fmla="*/ 270 h 406"/>
              <a:gd name="T48" fmla="*/ 609 w 609"/>
              <a:gd name="T49" fmla="*/ 213 h 406"/>
              <a:gd name="T50" fmla="*/ 609 w 609"/>
              <a:gd name="T51" fmla="*/ 125 h 406"/>
              <a:gd name="T52" fmla="*/ 552 w 609"/>
              <a:gd name="T53" fmla="*/ 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406">
                <a:moveTo>
                  <a:pt x="552" y="67"/>
                </a:moveTo>
                <a:cubicBezTo>
                  <a:pt x="506" y="67"/>
                  <a:pt x="506" y="67"/>
                  <a:pt x="506" y="67"/>
                </a:cubicBezTo>
                <a:cubicBezTo>
                  <a:pt x="506" y="57"/>
                  <a:pt x="506" y="57"/>
                  <a:pt x="506" y="57"/>
                </a:cubicBezTo>
                <a:cubicBezTo>
                  <a:pt x="506" y="25"/>
                  <a:pt x="480" y="0"/>
                  <a:pt x="448" y="0"/>
                </a:cubicBezTo>
                <a:cubicBezTo>
                  <a:pt x="217" y="0"/>
                  <a:pt x="217" y="0"/>
                  <a:pt x="217" y="0"/>
                </a:cubicBezTo>
                <a:cubicBezTo>
                  <a:pt x="186" y="0"/>
                  <a:pt x="160" y="25"/>
                  <a:pt x="160" y="57"/>
                </a:cubicBezTo>
                <a:cubicBezTo>
                  <a:pt x="160" y="63"/>
                  <a:pt x="160" y="63"/>
                  <a:pt x="160" y="63"/>
                </a:cubicBezTo>
                <a:cubicBezTo>
                  <a:pt x="133" y="63"/>
                  <a:pt x="133" y="63"/>
                  <a:pt x="133" y="63"/>
                </a:cubicBezTo>
                <a:cubicBezTo>
                  <a:pt x="102" y="63"/>
                  <a:pt x="76" y="89"/>
                  <a:pt x="76" y="120"/>
                </a:cubicBezTo>
                <a:cubicBezTo>
                  <a:pt x="76" y="135"/>
                  <a:pt x="76" y="135"/>
                  <a:pt x="76" y="135"/>
                </a:cubicBezTo>
                <a:cubicBezTo>
                  <a:pt x="57" y="135"/>
                  <a:pt x="57" y="135"/>
                  <a:pt x="57" y="135"/>
                </a:cubicBezTo>
                <a:cubicBezTo>
                  <a:pt x="26" y="135"/>
                  <a:pt x="0" y="161"/>
                  <a:pt x="0" y="193"/>
                </a:cubicBezTo>
                <a:cubicBezTo>
                  <a:pt x="0" y="281"/>
                  <a:pt x="0" y="281"/>
                  <a:pt x="0" y="281"/>
                </a:cubicBezTo>
                <a:cubicBezTo>
                  <a:pt x="0" y="312"/>
                  <a:pt x="26" y="338"/>
                  <a:pt x="57" y="338"/>
                </a:cubicBezTo>
                <a:cubicBezTo>
                  <a:pt x="104" y="338"/>
                  <a:pt x="104" y="338"/>
                  <a:pt x="104" y="338"/>
                </a:cubicBezTo>
                <a:cubicBezTo>
                  <a:pt x="104" y="349"/>
                  <a:pt x="104" y="349"/>
                  <a:pt x="104" y="349"/>
                </a:cubicBezTo>
                <a:cubicBezTo>
                  <a:pt x="104" y="380"/>
                  <a:pt x="129" y="406"/>
                  <a:pt x="161" y="406"/>
                </a:cubicBezTo>
                <a:cubicBezTo>
                  <a:pt x="392" y="406"/>
                  <a:pt x="392" y="406"/>
                  <a:pt x="392" y="406"/>
                </a:cubicBezTo>
                <a:cubicBezTo>
                  <a:pt x="423" y="406"/>
                  <a:pt x="449" y="380"/>
                  <a:pt x="449" y="349"/>
                </a:cubicBezTo>
                <a:cubicBezTo>
                  <a:pt x="449" y="343"/>
                  <a:pt x="449" y="343"/>
                  <a:pt x="449" y="343"/>
                </a:cubicBezTo>
                <a:cubicBezTo>
                  <a:pt x="476" y="343"/>
                  <a:pt x="476" y="343"/>
                  <a:pt x="476" y="343"/>
                </a:cubicBezTo>
                <a:cubicBezTo>
                  <a:pt x="508" y="343"/>
                  <a:pt x="533" y="317"/>
                  <a:pt x="533" y="285"/>
                </a:cubicBezTo>
                <a:cubicBezTo>
                  <a:pt x="533" y="270"/>
                  <a:pt x="533" y="270"/>
                  <a:pt x="533" y="270"/>
                </a:cubicBezTo>
                <a:cubicBezTo>
                  <a:pt x="552" y="270"/>
                  <a:pt x="552" y="270"/>
                  <a:pt x="552" y="270"/>
                </a:cubicBezTo>
                <a:cubicBezTo>
                  <a:pt x="583" y="270"/>
                  <a:pt x="609" y="245"/>
                  <a:pt x="609" y="213"/>
                </a:cubicBezTo>
                <a:cubicBezTo>
                  <a:pt x="609" y="125"/>
                  <a:pt x="609" y="125"/>
                  <a:pt x="609" y="125"/>
                </a:cubicBezTo>
                <a:cubicBezTo>
                  <a:pt x="609" y="93"/>
                  <a:pt x="583" y="67"/>
                  <a:pt x="552" y="67"/>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grpSp>
        <p:nvGrpSpPr>
          <p:cNvPr id="70" name="Group 69">
            <a:extLst>
              <a:ext uri="{FF2B5EF4-FFF2-40B4-BE49-F238E27FC236}">
                <a16:creationId xmlns:a16="http://schemas.microsoft.com/office/drawing/2014/main" id="{95D5DAEA-A8A8-E74F-B7AE-87697BE0711E}"/>
              </a:ext>
            </a:extLst>
          </p:cNvPr>
          <p:cNvGrpSpPr/>
          <p:nvPr/>
        </p:nvGrpSpPr>
        <p:grpSpPr>
          <a:xfrm>
            <a:off x="10539885" y="1316550"/>
            <a:ext cx="825376" cy="1084106"/>
            <a:chOff x="2424923" y="5083855"/>
            <a:chExt cx="519368" cy="751461"/>
          </a:xfrm>
          <a:noFill/>
        </p:grpSpPr>
        <p:sp>
          <p:nvSpPr>
            <p:cNvPr id="71" name="Rectangle 70">
              <a:extLst>
                <a:ext uri="{FF2B5EF4-FFF2-40B4-BE49-F238E27FC236}">
                  <a16:creationId xmlns:a16="http://schemas.microsoft.com/office/drawing/2014/main" id="{118337DF-6B32-D14C-BE56-2BBEBBFEE15E}"/>
                </a:ext>
              </a:extLst>
            </p:cNvPr>
            <p:cNvSpPr/>
            <p:nvPr/>
          </p:nvSpPr>
          <p:spPr>
            <a:xfrm>
              <a:off x="2424923" y="5083855"/>
              <a:ext cx="519368" cy="7514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F91E8D1F-4517-E64C-B7A4-AD91CBFF14BA}"/>
                </a:ext>
              </a:extLst>
            </p:cNvPr>
            <p:cNvGrpSpPr/>
            <p:nvPr/>
          </p:nvGrpSpPr>
          <p:grpSpPr>
            <a:xfrm>
              <a:off x="2511817" y="5239719"/>
              <a:ext cx="359125" cy="476198"/>
              <a:chOff x="40976550" y="-24720550"/>
              <a:chExt cx="2955925" cy="3919538"/>
            </a:xfrm>
            <a:grpFill/>
          </p:grpSpPr>
          <p:sp>
            <p:nvSpPr>
              <p:cNvPr id="73" name="Freeform 820">
                <a:extLst>
                  <a:ext uri="{FF2B5EF4-FFF2-40B4-BE49-F238E27FC236}">
                    <a16:creationId xmlns:a16="http://schemas.microsoft.com/office/drawing/2014/main" id="{A86934C6-044E-824B-BB44-B2220ABF51B6}"/>
                  </a:ext>
                </a:extLst>
              </p:cNvPr>
              <p:cNvSpPr>
                <a:spLocks/>
              </p:cNvSpPr>
              <p:nvPr/>
            </p:nvSpPr>
            <p:spPr bwMode="auto">
              <a:xfrm>
                <a:off x="42487850" y="-22901275"/>
                <a:ext cx="1444625" cy="2100263"/>
              </a:xfrm>
              <a:custGeom>
                <a:avLst/>
                <a:gdLst>
                  <a:gd name="T0" fmla="*/ 376 w 385"/>
                  <a:gd name="T1" fmla="*/ 560 h 560"/>
                  <a:gd name="T2" fmla="*/ 9 w 385"/>
                  <a:gd name="T3" fmla="*/ 560 h 560"/>
                  <a:gd name="T4" fmla="*/ 0 w 385"/>
                  <a:gd name="T5" fmla="*/ 551 h 560"/>
                  <a:gd name="T6" fmla="*/ 9 w 385"/>
                  <a:gd name="T7" fmla="*/ 541 h 560"/>
                  <a:gd name="T8" fmla="*/ 367 w 385"/>
                  <a:gd name="T9" fmla="*/ 541 h 560"/>
                  <a:gd name="T10" fmla="*/ 367 w 385"/>
                  <a:gd name="T11" fmla="*/ 154 h 560"/>
                  <a:gd name="T12" fmla="*/ 42 w 385"/>
                  <a:gd name="T13" fmla="*/ 18 h 560"/>
                  <a:gd name="T14" fmla="*/ 37 w 385"/>
                  <a:gd name="T15" fmla="*/ 6 h 560"/>
                  <a:gd name="T16" fmla="*/ 49 w 385"/>
                  <a:gd name="T17" fmla="*/ 2 h 560"/>
                  <a:gd name="T18" fmla="*/ 379 w 385"/>
                  <a:gd name="T19" fmla="*/ 139 h 560"/>
                  <a:gd name="T20" fmla="*/ 385 w 385"/>
                  <a:gd name="T21" fmla="*/ 147 h 560"/>
                  <a:gd name="T22" fmla="*/ 385 w 385"/>
                  <a:gd name="T23" fmla="*/ 551 h 560"/>
                  <a:gd name="T24" fmla="*/ 376 w 385"/>
                  <a:gd name="T2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560">
                    <a:moveTo>
                      <a:pt x="376" y="560"/>
                    </a:moveTo>
                    <a:cubicBezTo>
                      <a:pt x="9" y="560"/>
                      <a:pt x="9" y="560"/>
                      <a:pt x="9" y="560"/>
                    </a:cubicBezTo>
                    <a:cubicBezTo>
                      <a:pt x="4" y="560"/>
                      <a:pt x="0" y="556"/>
                      <a:pt x="0" y="551"/>
                    </a:cubicBezTo>
                    <a:cubicBezTo>
                      <a:pt x="0" y="546"/>
                      <a:pt x="4" y="541"/>
                      <a:pt x="9" y="541"/>
                    </a:cubicBezTo>
                    <a:cubicBezTo>
                      <a:pt x="367" y="541"/>
                      <a:pt x="367" y="541"/>
                      <a:pt x="367" y="541"/>
                    </a:cubicBezTo>
                    <a:cubicBezTo>
                      <a:pt x="367" y="154"/>
                      <a:pt x="367" y="154"/>
                      <a:pt x="367" y="154"/>
                    </a:cubicBezTo>
                    <a:cubicBezTo>
                      <a:pt x="42" y="18"/>
                      <a:pt x="42" y="18"/>
                      <a:pt x="42" y="18"/>
                    </a:cubicBezTo>
                    <a:cubicBezTo>
                      <a:pt x="38" y="17"/>
                      <a:pt x="35" y="11"/>
                      <a:pt x="37" y="6"/>
                    </a:cubicBezTo>
                    <a:cubicBezTo>
                      <a:pt x="39" y="2"/>
                      <a:pt x="45" y="0"/>
                      <a:pt x="49" y="2"/>
                    </a:cubicBezTo>
                    <a:cubicBezTo>
                      <a:pt x="379" y="139"/>
                      <a:pt x="379" y="139"/>
                      <a:pt x="379" y="139"/>
                    </a:cubicBezTo>
                    <a:cubicBezTo>
                      <a:pt x="383" y="140"/>
                      <a:pt x="385" y="144"/>
                      <a:pt x="385" y="147"/>
                    </a:cubicBezTo>
                    <a:cubicBezTo>
                      <a:pt x="385" y="551"/>
                      <a:pt x="385" y="551"/>
                      <a:pt x="385" y="551"/>
                    </a:cubicBezTo>
                    <a:cubicBezTo>
                      <a:pt x="385" y="556"/>
                      <a:pt x="381" y="560"/>
                      <a:pt x="376" y="560"/>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74" name="Freeform 821">
                <a:extLst>
                  <a:ext uri="{FF2B5EF4-FFF2-40B4-BE49-F238E27FC236}">
                    <a16:creationId xmlns:a16="http://schemas.microsoft.com/office/drawing/2014/main" id="{C558E1C3-BE06-A441-8B3A-9B96FFA1102A}"/>
                  </a:ext>
                </a:extLst>
              </p:cNvPr>
              <p:cNvSpPr>
                <a:spLocks noEditPoints="1"/>
              </p:cNvSpPr>
              <p:nvPr/>
            </p:nvSpPr>
            <p:spPr bwMode="auto">
              <a:xfrm>
                <a:off x="40976550" y="-24720550"/>
                <a:ext cx="1717675" cy="3919538"/>
              </a:xfrm>
              <a:custGeom>
                <a:avLst/>
                <a:gdLst>
                  <a:gd name="T0" fmla="*/ 339 w 458"/>
                  <a:gd name="T1" fmla="*/ 1045 h 1045"/>
                  <a:gd name="T2" fmla="*/ 9 w 458"/>
                  <a:gd name="T3" fmla="*/ 1045 h 1045"/>
                  <a:gd name="T4" fmla="*/ 0 w 458"/>
                  <a:gd name="T5" fmla="*/ 1036 h 1045"/>
                  <a:gd name="T6" fmla="*/ 0 w 458"/>
                  <a:gd name="T7" fmla="*/ 9 h 1045"/>
                  <a:gd name="T8" fmla="*/ 3 w 458"/>
                  <a:gd name="T9" fmla="*/ 3 h 1045"/>
                  <a:gd name="T10" fmla="*/ 9 w 458"/>
                  <a:gd name="T11" fmla="*/ 0 h 1045"/>
                  <a:gd name="T12" fmla="*/ 449 w 458"/>
                  <a:gd name="T13" fmla="*/ 0 h 1045"/>
                  <a:gd name="T14" fmla="*/ 458 w 458"/>
                  <a:gd name="T15" fmla="*/ 9 h 1045"/>
                  <a:gd name="T16" fmla="*/ 458 w 458"/>
                  <a:gd name="T17" fmla="*/ 495 h 1045"/>
                  <a:gd name="T18" fmla="*/ 454 w 458"/>
                  <a:gd name="T19" fmla="*/ 503 h 1045"/>
                  <a:gd name="T20" fmla="*/ 445 w 458"/>
                  <a:gd name="T21" fmla="*/ 503 h 1045"/>
                  <a:gd name="T22" fmla="*/ 348 w 458"/>
                  <a:gd name="T23" fmla="*/ 463 h 1045"/>
                  <a:gd name="T24" fmla="*/ 348 w 458"/>
                  <a:gd name="T25" fmla="*/ 1036 h 1045"/>
                  <a:gd name="T26" fmla="*/ 339 w 458"/>
                  <a:gd name="T27" fmla="*/ 1045 h 1045"/>
                  <a:gd name="T28" fmla="*/ 19 w 458"/>
                  <a:gd name="T29" fmla="*/ 1026 h 1045"/>
                  <a:gd name="T30" fmla="*/ 330 w 458"/>
                  <a:gd name="T31" fmla="*/ 1026 h 1045"/>
                  <a:gd name="T32" fmla="*/ 330 w 458"/>
                  <a:gd name="T33" fmla="*/ 449 h 1045"/>
                  <a:gd name="T34" fmla="*/ 334 w 458"/>
                  <a:gd name="T35" fmla="*/ 442 h 1045"/>
                  <a:gd name="T36" fmla="*/ 342 w 458"/>
                  <a:gd name="T37" fmla="*/ 441 h 1045"/>
                  <a:gd name="T38" fmla="*/ 440 w 458"/>
                  <a:gd name="T39" fmla="*/ 481 h 1045"/>
                  <a:gd name="T40" fmla="*/ 440 w 458"/>
                  <a:gd name="T41" fmla="*/ 19 h 1045"/>
                  <a:gd name="T42" fmla="*/ 19 w 458"/>
                  <a:gd name="T43" fmla="*/ 19 h 1045"/>
                  <a:gd name="T44" fmla="*/ 19 w 458"/>
                  <a:gd name="T45" fmla="*/ 102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1045">
                    <a:moveTo>
                      <a:pt x="339" y="1045"/>
                    </a:moveTo>
                    <a:cubicBezTo>
                      <a:pt x="9" y="1045"/>
                      <a:pt x="9" y="1045"/>
                      <a:pt x="9" y="1045"/>
                    </a:cubicBezTo>
                    <a:cubicBezTo>
                      <a:pt x="4" y="1045"/>
                      <a:pt x="0" y="1041"/>
                      <a:pt x="0" y="1036"/>
                    </a:cubicBezTo>
                    <a:cubicBezTo>
                      <a:pt x="0" y="9"/>
                      <a:pt x="0" y="9"/>
                      <a:pt x="0" y="9"/>
                    </a:cubicBezTo>
                    <a:cubicBezTo>
                      <a:pt x="0" y="7"/>
                      <a:pt x="1" y="5"/>
                      <a:pt x="3" y="3"/>
                    </a:cubicBezTo>
                    <a:cubicBezTo>
                      <a:pt x="5" y="1"/>
                      <a:pt x="7" y="0"/>
                      <a:pt x="9" y="0"/>
                    </a:cubicBezTo>
                    <a:cubicBezTo>
                      <a:pt x="449" y="0"/>
                      <a:pt x="449" y="0"/>
                      <a:pt x="449" y="0"/>
                    </a:cubicBezTo>
                    <a:cubicBezTo>
                      <a:pt x="454" y="0"/>
                      <a:pt x="458" y="4"/>
                      <a:pt x="458" y="9"/>
                    </a:cubicBezTo>
                    <a:cubicBezTo>
                      <a:pt x="458" y="495"/>
                      <a:pt x="458" y="495"/>
                      <a:pt x="458" y="495"/>
                    </a:cubicBezTo>
                    <a:cubicBezTo>
                      <a:pt x="458" y="498"/>
                      <a:pt x="457" y="501"/>
                      <a:pt x="454" y="503"/>
                    </a:cubicBezTo>
                    <a:cubicBezTo>
                      <a:pt x="451" y="504"/>
                      <a:pt x="448" y="505"/>
                      <a:pt x="445" y="503"/>
                    </a:cubicBezTo>
                    <a:cubicBezTo>
                      <a:pt x="348" y="463"/>
                      <a:pt x="348" y="463"/>
                      <a:pt x="348" y="463"/>
                    </a:cubicBezTo>
                    <a:cubicBezTo>
                      <a:pt x="348" y="1036"/>
                      <a:pt x="348" y="1036"/>
                      <a:pt x="348" y="1036"/>
                    </a:cubicBezTo>
                    <a:cubicBezTo>
                      <a:pt x="348" y="1041"/>
                      <a:pt x="344" y="1045"/>
                      <a:pt x="339" y="1045"/>
                    </a:cubicBezTo>
                    <a:close/>
                    <a:moveTo>
                      <a:pt x="19" y="1026"/>
                    </a:moveTo>
                    <a:cubicBezTo>
                      <a:pt x="330" y="1026"/>
                      <a:pt x="330" y="1026"/>
                      <a:pt x="330" y="1026"/>
                    </a:cubicBezTo>
                    <a:cubicBezTo>
                      <a:pt x="330" y="449"/>
                      <a:pt x="330" y="449"/>
                      <a:pt x="330" y="449"/>
                    </a:cubicBezTo>
                    <a:cubicBezTo>
                      <a:pt x="330" y="446"/>
                      <a:pt x="331" y="443"/>
                      <a:pt x="334" y="442"/>
                    </a:cubicBezTo>
                    <a:cubicBezTo>
                      <a:pt x="336" y="440"/>
                      <a:pt x="340" y="440"/>
                      <a:pt x="342" y="441"/>
                    </a:cubicBezTo>
                    <a:cubicBezTo>
                      <a:pt x="440" y="481"/>
                      <a:pt x="440" y="481"/>
                      <a:pt x="440" y="481"/>
                    </a:cubicBezTo>
                    <a:cubicBezTo>
                      <a:pt x="440" y="19"/>
                      <a:pt x="440" y="19"/>
                      <a:pt x="440" y="19"/>
                    </a:cubicBezTo>
                    <a:cubicBezTo>
                      <a:pt x="19" y="19"/>
                      <a:pt x="19" y="19"/>
                      <a:pt x="19" y="19"/>
                    </a:cubicBezTo>
                    <a:lnTo>
                      <a:pt x="19" y="1026"/>
                    </a:ln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75" name="Freeform 822">
                <a:extLst>
                  <a:ext uri="{FF2B5EF4-FFF2-40B4-BE49-F238E27FC236}">
                    <a16:creationId xmlns:a16="http://schemas.microsoft.com/office/drawing/2014/main" id="{2A0C4D20-AC52-9C4C-B867-E4409A07450E}"/>
                  </a:ext>
                </a:extLst>
              </p:cNvPr>
              <p:cNvSpPr>
                <a:spLocks/>
              </p:cNvSpPr>
              <p:nvPr/>
            </p:nvSpPr>
            <p:spPr bwMode="auto">
              <a:xfrm>
                <a:off x="41797287" y="-24307800"/>
                <a:ext cx="71438" cy="3233738"/>
              </a:xfrm>
              <a:custGeom>
                <a:avLst/>
                <a:gdLst>
                  <a:gd name="T0" fmla="*/ 10 w 19"/>
                  <a:gd name="T1" fmla="*/ 862 h 862"/>
                  <a:gd name="T2" fmla="*/ 0 w 19"/>
                  <a:gd name="T3" fmla="*/ 852 h 862"/>
                  <a:gd name="T4" fmla="*/ 0 w 19"/>
                  <a:gd name="T5" fmla="*/ 9 h 862"/>
                  <a:gd name="T6" fmla="*/ 10 w 19"/>
                  <a:gd name="T7" fmla="*/ 0 h 862"/>
                  <a:gd name="T8" fmla="*/ 19 w 19"/>
                  <a:gd name="T9" fmla="*/ 9 h 862"/>
                  <a:gd name="T10" fmla="*/ 19 w 19"/>
                  <a:gd name="T11" fmla="*/ 852 h 862"/>
                  <a:gd name="T12" fmla="*/ 10 w 19"/>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9" h="862">
                    <a:moveTo>
                      <a:pt x="10" y="862"/>
                    </a:moveTo>
                    <a:cubicBezTo>
                      <a:pt x="5" y="862"/>
                      <a:pt x="0" y="857"/>
                      <a:pt x="0" y="852"/>
                    </a:cubicBezTo>
                    <a:cubicBezTo>
                      <a:pt x="0" y="9"/>
                      <a:pt x="0" y="9"/>
                      <a:pt x="0" y="9"/>
                    </a:cubicBezTo>
                    <a:cubicBezTo>
                      <a:pt x="0" y="4"/>
                      <a:pt x="5" y="0"/>
                      <a:pt x="10" y="0"/>
                    </a:cubicBezTo>
                    <a:cubicBezTo>
                      <a:pt x="15" y="0"/>
                      <a:pt x="19" y="4"/>
                      <a:pt x="19" y="9"/>
                    </a:cubicBezTo>
                    <a:cubicBezTo>
                      <a:pt x="19" y="852"/>
                      <a:pt x="19" y="852"/>
                      <a:pt x="19" y="852"/>
                    </a:cubicBezTo>
                    <a:cubicBezTo>
                      <a:pt x="19" y="857"/>
                      <a:pt x="15" y="862"/>
                      <a:pt x="10" y="862"/>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76" name="Freeform 823">
                <a:extLst>
                  <a:ext uri="{FF2B5EF4-FFF2-40B4-BE49-F238E27FC236}">
                    <a16:creationId xmlns:a16="http://schemas.microsoft.com/office/drawing/2014/main" id="{2814BEDE-B761-B04C-B65F-D72158674D8B}"/>
                  </a:ext>
                </a:extLst>
              </p:cNvPr>
              <p:cNvSpPr>
                <a:spLocks/>
              </p:cNvSpPr>
              <p:nvPr/>
            </p:nvSpPr>
            <p:spPr bwMode="auto">
              <a:xfrm>
                <a:off x="41389300" y="-24307800"/>
                <a:ext cx="66675" cy="3233738"/>
              </a:xfrm>
              <a:custGeom>
                <a:avLst/>
                <a:gdLst>
                  <a:gd name="T0" fmla="*/ 9 w 18"/>
                  <a:gd name="T1" fmla="*/ 862 h 862"/>
                  <a:gd name="T2" fmla="*/ 0 w 18"/>
                  <a:gd name="T3" fmla="*/ 852 h 862"/>
                  <a:gd name="T4" fmla="*/ 0 w 18"/>
                  <a:gd name="T5" fmla="*/ 9 h 862"/>
                  <a:gd name="T6" fmla="*/ 9 w 18"/>
                  <a:gd name="T7" fmla="*/ 0 h 862"/>
                  <a:gd name="T8" fmla="*/ 18 w 18"/>
                  <a:gd name="T9" fmla="*/ 9 h 862"/>
                  <a:gd name="T10" fmla="*/ 18 w 18"/>
                  <a:gd name="T11" fmla="*/ 852 h 862"/>
                  <a:gd name="T12" fmla="*/ 9 w 1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8" h="862">
                    <a:moveTo>
                      <a:pt x="9" y="862"/>
                    </a:moveTo>
                    <a:cubicBezTo>
                      <a:pt x="4" y="862"/>
                      <a:pt x="0" y="857"/>
                      <a:pt x="0" y="852"/>
                    </a:cubicBezTo>
                    <a:cubicBezTo>
                      <a:pt x="0" y="9"/>
                      <a:pt x="0" y="9"/>
                      <a:pt x="0" y="9"/>
                    </a:cubicBezTo>
                    <a:cubicBezTo>
                      <a:pt x="0" y="4"/>
                      <a:pt x="4" y="0"/>
                      <a:pt x="9" y="0"/>
                    </a:cubicBezTo>
                    <a:cubicBezTo>
                      <a:pt x="14" y="0"/>
                      <a:pt x="18" y="4"/>
                      <a:pt x="18" y="9"/>
                    </a:cubicBezTo>
                    <a:cubicBezTo>
                      <a:pt x="18" y="852"/>
                      <a:pt x="18" y="852"/>
                      <a:pt x="18" y="852"/>
                    </a:cubicBezTo>
                    <a:cubicBezTo>
                      <a:pt x="18" y="857"/>
                      <a:pt x="14" y="862"/>
                      <a:pt x="9" y="862"/>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77" name="Freeform 824">
                <a:extLst>
                  <a:ext uri="{FF2B5EF4-FFF2-40B4-BE49-F238E27FC236}">
                    <a16:creationId xmlns:a16="http://schemas.microsoft.com/office/drawing/2014/main" id="{6ED54872-7AA4-AF40-AA49-DEE6F225FE7D}"/>
                  </a:ext>
                </a:extLst>
              </p:cNvPr>
              <p:cNvSpPr>
                <a:spLocks/>
              </p:cNvSpPr>
              <p:nvPr/>
            </p:nvSpPr>
            <p:spPr bwMode="auto">
              <a:xfrm>
                <a:off x="42214800" y="-24307800"/>
                <a:ext cx="66675" cy="1031875"/>
              </a:xfrm>
              <a:custGeom>
                <a:avLst/>
                <a:gdLst>
                  <a:gd name="T0" fmla="*/ 9 w 18"/>
                  <a:gd name="T1" fmla="*/ 275 h 275"/>
                  <a:gd name="T2" fmla="*/ 0 w 18"/>
                  <a:gd name="T3" fmla="*/ 266 h 275"/>
                  <a:gd name="T4" fmla="*/ 0 w 18"/>
                  <a:gd name="T5" fmla="*/ 9 h 275"/>
                  <a:gd name="T6" fmla="*/ 9 w 18"/>
                  <a:gd name="T7" fmla="*/ 0 h 275"/>
                  <a:gd name="T8" fmla="*/ 18 w 18"/>
                  <a:gd name="T9" fmla="*/ 9 h 275"/>
                  <a:gd name="T10" fmla="*/ 18 w 18"/>
                  <a:gd name="T11" fmla="*/ 266 h 275"/>
                  <a:gd name="T12" fmla="*/ 9 w 18"/>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18" h="275">
                    <a:moveTo>
                      <a:pt x="9" y="275"/>
                    </a:moveTo>
                    <a:cubicBezTo>
                      <a:pt x="4" y="275"/>
                      <a:pt x="0" y="271"/>
                      <a:pt x="0" y="266"/>
                    </a:cubicBezTo>
                    <a:cubicBezTo>
                      <a:pt x="0" y="9"/>
                      <a:pt x="0" y="9"/>
                      <a:pt x="0" y="9"/>
                    </a:cubicBezTo>
                    <a:cubicBezTo>
                      <a:pt x="0" y="4"/>
                      <a:pt x="4" y="0"/>
                      <a:pt x="9" y="0"/>
                    </a:cubicBezTo>
                    <a:cubicBezTo>
                      <a:pt x="14" y="0"/>
                      <a:pt x="18" y="4"/>
                      <a:pt x="18" y="9"/>
                    </a:cubicBezTo>
                    <a:cubicBezTo>
                      <a:pt x="18" y="266"/>
                      <a:pt x="18" y="266"/>
                      <a:pt x="18" y="266"/>
                    </a:cubicBezTo>
                    <a:cubicBezTo>
                      <a:pt x="18" y="271"/>
                      <a:pt x="14" y="275"/>
                      <a:pt x="9" y="275"/>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78" name="Freeform 825">
                <a:extLst>
                  <a:ext uri="{FF2B5EF4-FFF2-40B4-BE49-F238E27FC236}">
                    <a16:creationId xmlns:a16="http://schemas.microsoft.com/office/drawing/2014/main" id="{225C8BDF-3331-2D46-84DB-BAE94CB46E29}"/>
                  </a:ext>
                </a:extLst>
              </p:cNvPr>
              <p:cNvSpPr>
                <a:spLocks/>
              </p:cNvSpPr>
              <p:nvPr/>
            </p:nvSpPr>
            <p:spPr bwMode="auto">
              <a:xfrm>
                <a:off x="42625962" y="-22518688"/>
                <a:ext cx="68263" cy="1444625"/>
              </a:xfrm>
              <a:custGeom>
                <a:avLst/>
                <a:gdLst>
                  <a:gd name="T0" fmla="*/ 9 w 18"/>
                  <a:gd name="T1" fmla="*/ 385 h 385"/>
                  <a:gd name="T2" fmla="*/ 0 w 18"/>
                  <a:gd name="T3" fmla="*/ 375 h 385"/>
                  <a:gd name="T4" fmla="*/ 0 w 18"/>
                  <a:gd name="T5" fmla="*/ 9 h 385"/>
                  <a:gd name="T6" fmla="*/ 9 w 18"/>
                  <a:gd name="T7" fmla="*/ 0 h 385"/>
                  <a:gd name="T8" fmla="*/ 18 w 18"/>
                  <a:gd name="T9" fmla="*/ 9 h 385"/>
                  <a:gd name="T10" fmla="*/ 18 w 18"/>
                  <a:gd name="T11" fmla="*/ 375 h 385"/>
                  <a:gd name="T12" fmla="*/ 9 w 1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18" h="385">
                    <a:moveTo>
                      <a:pt x="9" y="385"/>
                    </a:moveTo>
                    <a:cubicBezTo>
                      <a:pt x="4" y="385"/>
                      <a:pt x="0" y="380"/>
                      <a:pt x="0" y="375"/>
                    </a:cubicBezTo>
                    <a:cubicBezTo>
                      <a:pt x="0" y="9"/>
                      <a:pt x="0" y="9"/>
                      <a:pt x="0" y="9"/>
                    </a:cubicBezTo>
                    <a:cubicBezTo>
                      <a:pt x="0" y="4"/>
                      <a:pt x="4" y="0"/>
                      <a:pt x="9" y="0"/>
                    </a:cubicBezTo>
                    <a:cubicBezTo>
                      <a:pt x="14" y="0"/>
                      <a:pt x="18" y="4"/>
                      <a:pt x="18" y="9"/>
                    </a:cubicBezTo>
                    <a:cubicBezTo>
                      <a:pt x="18" y="375"/>
                      <a:pt x="18" y="375"/>
                      <a:pt x="18" y="375"/>
                    </a:cubicBezTo>
                    <a:cubicBezTo>
                      <a:pt x="18" y="380"/>
                      <a:pt x="14" y="385"/>
                      <a:pt x="9" y="385"/>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79" name="Freeform 826">
                <a:extLst>
                  <a:ext uri="{FF2B5EF4-FFF2-40B4-BE49-F238E27FC236}">
                    <a16:creationId xmlns:a16="http://schemas.microsoft.com/office/drawing/2014/main" id="{57E567DE-36EE-DD46-AA00-91ED8994BE47}"/>
                  </a:ext>
                </a:extLst>
              </p:cNvPr>
              <p:cNvSpPr>
                <a:spLocks/>
              </p:cNvSpPr>
              <p:nvPr/>
            </p:nvSpPr>
            <p:spPr bwMode="auto">
              <a:xfrm>
                <a:off x="43038712" y="-22383750"/>
                <a:ext cx="68263" cy="1309688"/>
              </a:xfrm>
              <a:custGeom>
                <a:avLst/>
                <a:gdLst>
                  <a:gd name="T0" fmla="*/ 9 w 18"/>
                  <a:gd name="T1" fmla="*/ 349 h 349"/>
                  <a:gd name="T2" fmla="*/ 0 w 18"/>
                  <a:gd name="T3" fmla="*/ 339 h 349"/>
                  <a:gd name="T4" fmla="*/ 0 w 18"/>
                  <a:gd name="T5" fmla="*/ 9 h 349"/>
                  <a:gd name="T6" fmla="*/ 9 w 18"/>
                  <a:gd name="T7" fmla="*/ 0 h 349"/>
                  <a:gd name="T8" fmla="*/ 18 w 18"/>
                  <a:gd name="T9" fmla="*/ 9 h 349"/>
                  <a:gd name="T10" fmla="*/ 18 w 18"/>
                  <a:gd name="T11" fmla="*/ 339 h 349"/>
                  <a:gd name="T12" fmla="*/ 9 w 18"/>
                  <a:gd name="T13" fmla="*/ 349 h 349"/>
                </a:gdLst>
                <a:ahLst/>
                <a:cxnLst>
                  <a:cxn ang="0">
                    <a:pos x="T0" y="T1"/>
                  </a:cxn>
                  <a:cxn ang="0">
                    <a:pos x="T2" y="T3"/>
                  </a:cxn>
                  <a:cxn ang="0">
                    <a:pos x="T4" y="T5"/>
                  </a:cxn>
                  <a:cxn ang="0">
                    <a:pos x="T6" y="T7"/>
                  </a:cxn>
                  <a:cxn ang="0">
                    <a:pos x="T8" y="T9"/>
                  </a:cxn>
                  <a:cxn ang="0">
                    <a:pos x="T10" y="T11"/>
                  </a:cxn>
                  <a:cxn ang="0">
                    <a:pos x="T12" y="T13"/>
                  </a:cxn>
                </a:cxnLst>
                <a:rect l="0" t="0" r="r" b="b"/>
                <a:pathLst>
                  <a:path w="18" h="349">
                    <a:moveTo>
                      <a:pt x="9" y="349"/>
                    </a:moveTo>
                    <a:cubicBezTo>
                      <a:pt x="4" y="349"/>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9"/>
                      <a:pt x="9" y="349"/>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sp>
            <p:nvSpPr>
              <p:cNvPr id="80" name="Freeform 827">
                <a:extLst>
                  <a:ext uri="{FF2B5EF4-FFF2-40B4-BE49-F238E27FC236}">
                    <a16:creationId xmlns:a16="http://schemas.microsoft.com/office/drawing/2014/main" id="{96354AA1-3631-FB47-86BB-E2EE83A8D7A8}"/>
                  </a:ext>
                </a:extLst>
              </p:cNvPr>
              <p:cNvSpPr>
                <a:spLocks/>
              </p:cNvSpPr>
              <p:nvPr/>
            </p:nvSpPr>
            <p:spPr bwMode="auto">
              <a:xfrm>
                <a:off x="43451462" y="-22244050"/>
                <a:ext cx="68263" cy="1169988"/>
              </a:xfrm>
              <a:custGeom>
                <a:avLst/>
                <a:gdLst>
                  <a:gd name="T0" fmla="*/ 9 w 18"/>
                  <a:gd name="T1" fmla="*/ 312 h 312"/>
                  <a:gd name="T2" fmla="*/ 0 w 18"/>
                  <a:gd name="T3" fmla="*/ 302 h 312"/>
                  <a:gd name="T4" fmla="*/ 0 w 18"/>
                  <a:gd name="T5" fmla="*/ 9 h 312"/>
                  <a:gd name="T6" fmla="*/ 9 w 18"/>
                  <a:gd name="T7" fmla="*/ 0 h 312"/>
                  <a:gd name="T8" fmla="*/ 18 w 18"/>
                  <a:gd name="T9" fmla="*/ 9 h 312"/>
                  <a:gd name="T10" fmla="*/ 18 w 18"/>
                  <a:gd name="T11" fmla="*/ 302 h 312"/>
                  <a:gd name="T12" fmla="*/ 9 w 18"/>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18" h="312">
                    <a:moveTo>
                      <a:pt x="9" y="312"/>
                    </a:moveTo>
                    <a:cubicBezTo>
                      <a:pt x="4" y="312"/>
                      <a:pt x="0" y="307"/>
                      <a:pt x="0" y="302"/>
                    </a:cubicBezTo>
                    <a:cubicBezTo>
                      <a:pt x="0" y="9"/>
                      <a:pt x="0" y="9"/>
                      <a:pt x="0" y="9"/>
                    </a:cubicBezTo>
                    <a:cubicBezTo>
                      <a:pt x="0" y="4"/>
                      <a:pt x="4" y="0"/>
                      <a:pt x="9" y="0"/>
                    </a:cubicBezTo>
                    <a:cubicBezTo>
                      <a:pt x="14" y="0"/>
                      <a:pt x="18" y="4"/>
                      <a:pt x="18" y="9"/>
                    </a:cubicBezTo>
                    <a:cubicBezTo>
                      <a:pt x="18" y="302"/>
                      <a:pt x="18" y="302"/>
                      <a:pt x="18" y="302"/>
                    </a:cubicBezTo>
                    <a:cubicBezTo>
                      <a:pt x="18" y="307"/>
                      <a:pt x="14" y="312"/>
                      <a:pt x="9" y="312"/>
                    </a:cubicBezTo>
                    <a:close/>
                  </a:path>
                </a:pathLst>
              </a:custGeom>
              <a:grpFill/>
              <a:ln>
                <a:solidFill>
                  <a:schemeClr val="tx2"/>
                </a:solidFill>
              </a:ln>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chemeClr val="tx2"/>
                  </a:solidFill>
                  <a:latin typeface="Arial"/>
                </a:endParaRPr>
              </a:p>
            </p:txBody>
          </p:sp>
        </p:grpSp>
      </p:grpSp>
      <p:sp>
        <p:nvSpPr>
          <p:cNvPr id="81" name="Rectangle 80">
            <a:extLst>
              <a:ext uri="{FF2B5EF4-FFF2-40B4-BE49-F238E27FC236}">
                <a16:creationId xmlns:a16="http://schemas.microsoft.com/office/drawing/2014/main" id="{0692EA11-CB6D-6247-A2E1-CA3B978F840C}"/>
              </a:ext>
            </a:extLst>
          </p:cNvPr>
          <p:cNvSpPr/>
          <p:nvPr/>
        </p:nvSpPr>
        <p:spPr>
          <a:xfrm flipH="1">
            <a:off x="10395640" y="2205029"/>
            <a:ext cx="1580785" cy="370958"/>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lIns="182880" tIns="45720" rIns="182880" rtlCol="0" anchor="ctr"/>
          <a:lstStyle/>
          <a:p>
            <a:r>
              <a:rPr lang="en-US" sz="1200" b="1" dirty="0">
                <a:solidFill>
                  <a:schemeClr val="tx2"/>
                </a:solidFill>
              </a:rPr>
              <a:t>Data Center</a:t>
            </a:r>
          </a:p>
        </p:txBody>
      </p:sp>
      <p:pic>
        <p:nvPicPr>
          <p:cNvPr id="82" name="Picture 81">
            <a:extLst>
              <a:ext uri="{FF2B5EF4-FFF2-40B4-BE49-F238E27FC236}">
                <a16:creationId xmlns:a16="http://schemas.microsoft.com/office/drawing/2014/main" id="{9200B62A-59B9-1B43-AB98-BFADF8C42C0F}"/>
              </a:ext>
            </a:extLst>
          </p:cNvPr>
          <p:cNvPicPr>
            <a:picLocks noChangeAspect="1"/>
          </p:cNvPicPr>
          <p:nvPr/>
        </p:nvPicPr>
        <p:blipFill>
          <a:blip r:embed="rId4"/>
          <a:stretch>
            <a:fillRect/>
          </a:stretch>
        </p:blipFill>
        <p:spPr>
          <a:xfrm>
            <a:off x="10204420" y="1357814"/>
            <a:ext cx="312129" cy="264498"/>
          </a:xfrm>
          <a:prstGeom prst="rect">
            <a:avLst/>
          </a:prstGeom>
        </p:spPr>
      </p:pic>
      <p:pic>
        <p:nvPicPr>
          <p:cNvPr id="83" name="Picture 82">
            <a:extLst>
              <a:ext uri="{FF2B5EF4-FFF2-40B4-BE49-F238E27FC236}">
                <a16:creationId xmlns:a16="http://schemas.microsoft.com/office/drawing/2014/main" id="{721F3820-64B8-E449-AB0C-AF1671816D08}"/>
              </a:ext>
            </a:extLst>
          </p:cNvPr>
          <p:cNvPicPr>
            <a:picLocks noChangeAspect="1"/>
          </p:cNvPicPr>
          <p:nvPr/>
        </p:nvPicPr>
        <p:blipFill>
          <a:blip r:embed="rId4"/>
          <a:stretch>
            <a:fillRect/>
          </a:stretch>
        </p:blipFill>
        <p:spPr>
          <a:xfrm>
            <a:off x="10204420" y="2593574"/>
            <a:ext cx="312129" cy="264498"/>
          </a:xfrm>
          <a:prstGeom prst="rect">
            <a:avLst/>
          </a:prstGeom>
        </p:spPr>
      </p:pic>
      <p:pic>
        <p:nvPicPr>
          <p:cNvPr id="84" name="Picture 83">
            <a:extLst>
              <a:ext uri="{FF2B5EF4-FFF2-40B4-BE49-F238E27FC236}">
                <a16:creationId xmlns:a16="http://schemas.microsoft.com/office/drawing/2014/main" id="{C65AB087-FE5D-4545-8432-C309586B467D}"/>
              </a:ext>
            </a:extLst>
          </p:cNvPr>
          <p:cNvPicPr>
            <a:picLocks noChangeAspect="1"/>
          </p:cNvPicPr>
          <p:nvPr/>
        </p:nvPicPr>
        <p:blipFill>
          <a:blip r:embed="rId4"/>
          <a:stretch>
            <a:fillRect/>
          </a:stretch>
        </p:blipFill>
        <p:spPr>
          <a:xfrm>
            <a:off x="10204420" y="3893427"/>
            <a:ext cx="312129" cy="264498"/>
          </a:xfrm>
          <a:prstGeom prst="rect">
            <a:avLst/>
          </a:prstGeom>
        </p:spPr>
      </p:pic>
      <p:sp>
        <p:nvSpPr>
          <p:cNvPr id="85" name="Rectangle 84">
            <a:extLst>
              <a:ext uri="{FF2B5EF4-FFF2-40B4-BE49-F238E27FC236}">
                <a16:creationId xmlns:a16="http://schemas.microsoft.com/office/drawing/2014/main" id="{BDC92E50-19FB-F441-8D0E-B51489E3BE55}"/>
              </a:ext>
            </a:extLst>
          </p:cNvPr>
          <p:cNvSpPr/>
          <p:nvPr/>
        </p:nvSpPr>
        <p:spPr>
          <a:xfrm flipH="1">
            <a:off x="10360484" y="3281453"/>
            <a:ext cx="1377310" cy="368496"/>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lIns="182880" tIns="45720" rIns="182880" rtlCol="0" anchor="ctr"/>
          <a:lstStyle/>
          <a:p>
            <a:r>
              <a:rPr lang="en-US" sz="1200" b="1" dirty="0">
                <a:solidFill>
                  <a:schemeClr val="tx2"/>
                </a:solidFill>
              </a:rPr>
              <a:t>Private Cloud</a:t>
            </a:r>
          </a:p>
        </p:txBody>
      </p:sp>
      <p:sp>
        <p:nvSpPr>
          <p:cNvPr id="86" name="Freeform 53">
            <a:extLst>
              <a:ext uri="{FF2B5EF4-FFF2-40B4-BE49-F238E27FC236}">
                <a16:creationId xmlns:a16="http://schemas.microsoft.com/office/drawing/2014/main" id="{4145D111-93CC-DE4F-94EB-43C8ABDB1DAA}"/>
              </a:ext>
            </a:extLst>
          </p:cNvPr>
          <p:cNvSpPr>
            <a:spLocks/>
          </p:cNvSpPr>
          <p:nvPr/>
        </p:nvSpPr>
        <p:spPr bwMode="auto">
          <a:xfrm>
            <a:off x="10661127" y="2809976"/>
            <a:ext cx="801141" cy="532690"/>
          </a:xfrm>
          <a:custGeom>
            <a:avLst/>
            <a:gdLst>
              <a:gd name="T0" fmla="*/ 552 w 609"/>
              <a:gd name="T1" fmla="*/ 67 h 406"/>
              <a:gd name="T2" fmla="*/ 506 w 609"/>
              <a:gd name="T3" fmla="*/ 67 h 406"/>
              <a:gd name="T4" fmla="*/ 506 w 609"/>
              <a:gd name="T5" fmla="*/ 57 h 406"/>
              <a:gd name="T6" fmla="*/ 448 w 609"/>
              <a:gd name="T7" fmla="*/ 0 h 406"/>
              <a:gd name="T8" fmla="*/ 217 w 609"/>
              <a:gd name="T9" fmla="*/ 0 h 406"/>
              <a:gd name="T10" fmla="*/ 160 w 609"/>
              <a:gd name="T11" fmla="*/ 57 h 406"/>
              <a:gd name="T12" fmla="*/ 160 w 609"/>
              <a:gd name="T13" fmla="*/ 63 h 406"/>
              <a:gd name="T14" fmla="*/ 133 w 609"/>
              <a:gd name="T15" fmla="*/ 63 h 406"/>
              <a:gd name="T16" fmla="*/ 76 w 609"/>
              <a:gd name="T17" fmla="*/ 120 h 406"/>
              <a:gd name="T18" fmla="*/ 76 w 609"/>
              <a:gd name="T19" fmla="*/ 135 h 406"/>
              <a:gd name="T20" fmla="*/ 57 w 609"/>
              <a:gd name="T21" fmla="*/ 135 h 406"/>
              <a:gd name="T22" fmla="*/ 0 w 609"/>
              <a:gd name="T23" fmla="*/ 193 h 406"/>
              <a:gd name="T24" fmla="*/ 0 w 609"/>
              <a:gd name="T25" fmla="*/ 281 h 406"/>
              <a:gd name="T26" fmla="*/ 57 w 609"/>
              <a:gd name="T27" fmla="*/ 338 h 406"/>
              <a:gd name="T28" fmla="*/ 104 w 609"/>
              <a:gd name="T29" fmla="*/ 338 h 406"/>
              <a:gd name="T30" fmla="*/ 104 w 609"/>
              <a:gd name="T31" fmla="*/ 349 h 406"/>
              <a:gd name="T32" fmla="*/ 161 w 609"/>
              <a:gd name="T33" fmla="*/ 406 h 406"/>
              <a:gd name="T34" fmla="*/ 392 w 609"/>
              <a:gd name="T35" fmla="*/ 406 h 406"/>
              <a:gd name="T36" fmla="*/ 449 w 609"/>
              <a:gd name="T37" fmla="*/ 349 h 406"/>
              <a:gd name="T38" fmla="*/ 449 w 609"/>
              <a:gd name="T39" fmla="*/ 343 h 406"/>
              <a:gd name="T40" fmla="*/ 476 w 609"/>
              <a:gd name="T41" fmla="*/ 343 h 406"/>
              <a:gd name="T42" fmla="*/ 533 w 609"/>
              <a:gd name="T43" fmla="*/ 285 h 406"/>
              <a:gd name="T44" fmla="*/ 533 w 609"/>
              <a:gd name="T45" fmla="*/ 270 h 406"/>
              <a:gd name="T46" fmla="*/ 552 w 609"/>
              <a:gd name="T47" fmla="*/ 270 h 406"/>
              <a:gd name="T48" fmla="*/ 609 w 609"/>
              <a:gd name="T49" fmla="*/ 213 h 406"/>
              <a:gd name="T50" fmla="*/ 609 w 609"/>
              <a:gd name="T51" fmla="*/ 125 h 406"/>
              <a:gd name="T52" fmla="*/ 552 w 609"/>
              <a:gd name="T53" fmla="*/ 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406">
                <a:moveTo>
                  <a:pt x="552" y="67"/>
                </a:moveTo>
                <a:cubicBezTo>
                  <a:pt x="506" y="67"/>
                  <a:pt x="506" y="67"/>
                  <a:pt x="506" y="67"/>
                </a:cubicBezTo>
                <a:cubicBezTo>
                  <a:pt x="506" y="57"/>
                  <a:pt x="506" y="57"/>
                  <a:pt x="506" y="57"/>
                </a:cubicBezTo>
                <a:cubicBezTo>
                  <a:pt x="506" y="25"/>
                  <a:pt x="480" y="0"/>
                  <a:pt x="448" y="0"/>
                </a:cubicBezTo>
                <a:cubicBezTo>
                  <a:pt x="217" y="0"/>
                  <a:pt x="217" y="0"/>
                  <a:pt x="217" y="0"/>
                </a:cubicBezTo>
                <a:cubicBezTo>
                  <a:pt x="186" y="0"/>
                  <a:pt x="160" y="25"/>
                  <a:pt x="160" y="57"/>
                </a:cubicBezTo>
                <a:cubicBezTo>
                  <a:pt x="160" y="63"/>
                  <a:pt x="160" y="63"/>
                  <a:pt x="160" y="63"/>
                </a:cubicBezTo>
                <a:cubicBezTo>
                  <a:pt x="133" y="63"/>
                  <a:pt x="133" y="63"/>
                  <a:pt x="133" y="63"/>
                </a:cubicBezTo>
                <a:cubicBezTo>
                  <a:pt x="102" y="63"/>
                  <a:pt x="76" y="89"/>
                  <a:pt x="76" y="120"/>
                </a:cubicBezTo>
                <a:cubicBezTo>
                  <a:pt x="76" y="135"/>
                  <a:pt x="76" y="135"/>
                  <a:pt x="76" y="135"/>
                </a:cubicBezTo>
                <a:cubicBezTo>
                  <a:pt x="57" y="135"/>
                  <a:pt x="57" y="135"/>
                  <a:pt x="57" y="135"/>
                </a:cubicBezTo>
                <a:cubicBezTo>
                  <a:pt x="26" y="135"/>
                  <a:pt x="0" y="161"/>
                  <a:pt x="0" y="193"/>
                </a:cubicBezTo>
                <a:cubicBezTo>
                  <a:pt x="0" y="281"/>
                  <a:pt x="0" y="281"/>
                  <a:pt x="0" y="281"/>
                </a:cubicBezTo>
                <a:cubicBezTo>
                  <a:pt x="0" y="312"/>
                  <a:pt x="26" y="338"/>
                  <a:pt x="57" y="338"/>
                </a:cubicBezTo>
                <a:cubicBezTo>
                  <a:pt x="104" y="338"/>
                  <a:pt x="104" y="338"/>
                  <a:pt x="104" y="338"/>
                </a:cubicBezTo>
                <a:cubicBezTo>
                  <a:pt x="104" y="349"/>
                  <a:pt x="104" y="349"/>
                  <a:pt x="104" y="349"/>
                </a:cubicBezTo>
                <a:cubicBezTo>
                  <a:pt x="104" y="380"/>
                  <a:pt x="129" y="406"/>
                  <a:pt x="161" y="406"/>
                </a:cubicBezTo>
                <a:cubicBezTo>
                  <a:pt x="392" y="406"/>
                  <a:pt x="392" y="406"/>
                  <a:pt x="392" y="406"/>
                </a:cubicBezTo>
                <a:cubicBezTo>
                  <a:pt x="423" y="406"/>
                  <a:pt x="449" y="380"/>
                  <a:pt x="449" y="349"/>
                </a:cubicBezTo>
                <a:cubicBezTo>
                  <a:pt x="449" y="343"/>
                  <a:pt x="449" y="343"/>
                  <a:pt x="449" y="343"/>
                </a:cubicBezTo>
                <a:cubicBezTo>
                  <a:pt x="476" y="343"/>
                  <a:pt x="476" y="343"/>
                  <a:pt x="476" y="343"/>
                </a:cubicBezTo>
                <a:cubicBezTo>
                  <a:pt x="508" y="343"/>
                  <a:pt x="533" y="317"/>
                  <a:pt x="533" y="285"/>
                </a:cubicBezTo>
                <a:cubicBezTo>
                  <a:pt x="533" y="270"/>
                  <a:pt x="533" y="270"/>
                  <a:pt x="533" y="270"/>
                </a:cubicBezTo>
                <a:cubicBezTo>
                  <a:pt x="552" y="270"/>
                  <a:pt x="552" y="270"/>
                  <a:pt x="552" y="270"/>
                </a:cubicBezTo>
                <a:cubicBezTo>
                  <a:pt x="583" y="270"/>
                  <a:pt x="609" y="245"/>
                  <a:pt x="609" y="213"/>
                </a:cubicBezTo>
                <a:cubicBezTo>
                  <a:pt x="609" y="125"/>
                  <a:pt x="609" y="125"/>
                  <a:pt x="609" y="125"/>
                </a:cubicBezTo>
                <a:cubicBezTo>
                  <a:pt x="609" y="93"/>
                  <a:pt x="583" y="67"/>
                  <a:pt x="552" y="67"/>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grpSp>
        <p:nvGrpSpPr>
          <p:cNvPr id="87" name="Group 86">
            <a:extLst>
              <a:ext uri="{FF2B5EF4-FFF2-40B4-BE49-F238E27FC236}">
                <a16:creationId xmlns:a16="http://schemas.microsoft.com/office/drawing/2014/main" id="{A415F908-B9CF-CF4E-B23A-AA7C9044D956}"/>
              </a:ext>
            </a:extLst>
          </p:cNvPr>
          <p:cNvGrpSpPr/>
          <p:nvPr/>
        </p:nvGrpSpPr>
        <p:grpSpPr>
          <a:xfrm>
            <a:off x="8652737" y="3896328"/>
            <a:ext cx="451286" cy="327263"/>
            <a:chOff x="9914495" y="1159432"/>
            <a:chExt cx="553882" cy="385455"/>
          </a:xfrm>
        </p:grpSpPr>
        <p:sp>
          <p:nvSpPr>
            <p:cNvPr id="88" name="Flowchart: Document 1">
              <a:extLst>
                <a:ext uri="{FF2B5EF4-FFF2-40B4-BE49-F238E27FC236}">
                  <a16:creationId xmlns:a16="http://schemas.microsoft.com/office/drawing/2014/main" id="{289C7D00-FA5B-4B4E-9F6E-98DA0BDA30F6}"/>
                </a:ext>
              </a:extLst>
            </p:cNvPr>
            <p:cNvSpPr/>
            <p:nvPr/>
          </p:nvSpPr>
          <p:spPr>
            <a:xfrm>
              <a:off x="9914495" y="1159432"/>
              <a:ext cx="416130" cy="291665"/>
            </a:xfrm>
            <a:prstGeom prst="flowChartDocumen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9" name="Flowchart: Document 110">
              <a:extLst>
                <a:ext uri="{FF2B5EF4-FFF2-40B4-BE49-F238E27FC236}">
                  <a16:creationId xmlns:a16="http://schemas.microsoft.com/office/drawing/2014/main" id="{07854E83-0F24-1848-8EFA-67DA322228E7}"/>
                </a:ext>
              </a:extLst>
            </p:cNvPr>
            <p:cNvSpPr/>
            <p:nvPr/>
          </p:nvSpPr>
          <p:spPr>
            <a:xfrm>
              <a:off x="9978975" y="1206328"/>
              <a:ext cx="416130" cy="291665"/>
            </a:xfrm>
            <a:prstGeom prst="flowChartDocumen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90" name="Flowchart: Document 111">
              <a:extLst>
                <a:ext uri="{FF2B5EF4-FFF2-40B4-BE49-F238E27FC236}">
                  <a16:creationId xmlns:a16="http://schemas.microsoft.com/office/drawing/2014/main" id="{80296964-7093-184E-A383-9DBA24ED1F08}"/>
                </a:ext>
              </a:extLst>
            </p:cNvPr>
            <p:cNvSpPr/>
            <p:nvPr/>
          </p:nvSpPr>
          <p:spPr>
            <a:xfrm>
              <a:off x="10052247" y="1253222"/>
              <a:ext cx="416130" cy="291665"/>
            </a:xfrm>
            <a:prstGeom prst="flowChartDocument">
              <a:avLst/>
            </a:prstGeom>
            <a:solidFill>
              <a:schemeClr val="bg1"/>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grpSp>
      <p:sp>
        <p:nvSpPr>
          <p:cNvPr id="91" name="TextBox 90">
            <a:extLst>
              <a:ext uri="{FF2B5EF4-FFF2-40B4-BE49-F238E27FC236}">
                <a16:creationId xmlns:a16="http://schemas.microsoft.com/office/drawing/2014/main" id="{9AA28B74-56DE-0D41-9C6F-6229408CF8C9}"/>
              </a:ext>
            </a:extLst>
          </p:cNvPr>
          <p:cNvSpPr txBox="1"/>
          <p:nvPr/>
        </p:nvSpPr>
        <p:spPr>
          <a:xfrm>
            <a:off x="8626248" y="4113015"/>
            <a:ext cx="685829" cy="560153"/>
          </a:xfrm>
          <a:prstGeom prst="rect">
            <a:avLst/>
          </a:prstGeom>
          <a:noFill/>
        </p:spPr>
        <p:txBody>
          <a:bodyPr wrap="none" lIns="155448" tIns="155448" rIns="155448" bIns="155448" rtlCol="0">
            <a:spAutoFit/>
          </a:bodyPr>
          <a:lstStyle/>
          <a:p>
            <a:r>
              <a:rPr lang="en-US" sz="800" dirty="0">
                <a:solidFill>
                  <a:schemeClr val="tx2"/>
                </a:solidFill>
                <a:latin typeface="Arial" panose="020B0604020202020204" pitchFamily="34" charset="0"/>
                <a:cs typeface="Arial" panose="020B0604020202020204" pitchFamily="34" charset="0"/>
              </a:rPr>
              <a:t>Service </a:t>
            </a:r>
          </a:p>
          <a:p>
            <a:r>
              <a:rPr lang="en-US" sz="800" dirty="0">
                <a:solidFill>
                  <a:schemeClr val="tx2"/>
                </a:solidFill>
                <a:latin typeface="Arial" panose="020B0604020202020204" pitchFamily="34" charset="0"/>
                <a:cs typeface="Arial" panose="020B0604020202020204" pitchFamily="34" charset="0"/>
              </a:rPr>
              <a:t>Catalog</a:t>
            </a:r>
          </a:p>
        </p:txBody>
      </p:sp>
      <p:pic>
        <p:nvPicPr>
          <p:cNvPr id="92" name="Picture 32">
            <a:extLst>
              <a:ext uri="{FF2B5EF4-FFF2-40B4-BE49-F238E27FC236}">
                <a16:creationId xmlns:a16="http://schemas.microsoft.com/office/drawing/2014/main" id="{E1A06132-796E-6A4E-AEB8-83BC43AB1A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69953" y="2799309"/>
            <a:ext cx="6032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 name="Group 92">
            <a:extLst>
              <a:ext uri="{FF2B5EF4-FFF2-40B4-BE49-F238E27FC236}">
                <a16:creationId xmlns:a16="http://schemas.microsoft.com/office/drawing/2014/main" id="{5C6146EC-78EF-B04A-A6E6-75ABA9E5F77C}"/>
              </a:ext>
            </a:extLst>
          </p:cNvPr>
          <p:cNvGrpSpPr/>
          <p:nvPr/>
        </p:nvGrpSpPr>
        <p:grpSpPr>
          <a:xfrm>
            <a:off x="8748047" y="5383827"/>
            <a:ext cx="986324" cy="884624"/>
            <a:chOff x="4829928" y="4612551"/>
            <a:chExt cx="1140110" cy="1053779"/>
          </a:xfrm>
        </p:grpSpPr>
        <p:grpSp>
          <p:nvGrpSpPr>
            <p:cNvPr id="94" name="Group 93">
              <a:extLst>
                <a:ext uri="{FF2B5EF4-FFF2-40B4-BE49-F238E27FC236}">
                  <a16:creationId xmlns:a16="http://schemas.microsoft.com/office/drawing/2014/main" id="{6D50CEA4-8B96-5F43-8029-1FEA1A28C5DC}"/>
                </a:ext>
              </a:extLst>
            </p:cNvPr>
            <p:cNvGrpSpPr/>
            <p:nvPr/>
          </p:nvGrpSpPr>
          <p:grpSpPr>
            <a:xfrm>
              <a:off x="5080444" y="4612551"/>
              <a:ext cx="639066" cy="639239"/>
              <a:chOff x="2698750" y="3754438"/>
              <a:chExt cx="479425" cy="479425"/>
            </a:xfrm>
          </p:grpSpPr>
          <p:sp>
            <p:nvSpPr>
              <p:cNvPr id="96" name="Freeform 30">
                <a:extLst>
                  <a:ext uri="{FF2B5EF4-FFF2-40B4-BE49-F238E27FC236}">
                    <a16:creationId xmlns:a16="http://schemas.microsoft.com/office/drawing/2014/main" id="{777BB22A-4788-9B41-81C3-BFC069AC302D}"/>
                  </a:ext>
                </a:extLst>
              </p:cNvPr>
              <p:cNvSpPr>
                <a:spLocks noEditPoints="1"/>
              </p:cNvSpPr>
              <p:nvPr/>
            </p:nvSpPr>
            <p:spPr bwMode="auto">
              <a:xfrm>
                <a:off x="2954338" y="4017963"/>
                <a:ext cx="144463" cy="34925"/>
              </a:xfrm>
              <a:custGeom>
                <a:avLst/>
                <a:gdLst>
                  <a:gd name="T0" fmla="*/ 151 w 161"/>
                  <a:gd name="T1" fmla="*/ 0 h 39"/>
                  <a:gd name="T2" fmla="*/ 10 w 161"/>
                  <a:gd name="T3" fmla="*/ 0 h 39"/>
                  <a:gd name="T4" fmla="*/ 0 w 161"/>
                  <a:gd name="T5" fmla="*/ 9 h 39"/>
                  <a:gd name="T6" fmla="*/ 0 w 161"/>
                  <a:gd name="T7" fmla="*/ 30 h 39"/>
                  <a:gd name="T8" fmla="*/ 10 w 161"/>
                  <a:gd name="T9" fmla="*/ 39 h 39"/>
                  <a:gd name="T10" fmla="*/ 151 w 161"/>
                  <a:gd name="T11" fmla="*/ 39 h 39"/>
                  <a:gd name="T12" fmla="*/ 161 w 161"/>
                  <a:gd name="T13" fmla="*/ 30 h 39"/>
                  <a:gd name="T14" fmla="*/ 161 w 161"/>
                  <a:gd name="T15" fmla="*/ 9 h 39"/>
                  <a:gd name="T16" fmla="*/ 151 w 161"/>
                  <a:gd name="T17" fmla="*/ 0 h 39"/>
                  <a:gd name="T18" fmla="*/ 81 w 161"/>
                  <a:gd name="T19" fmla="*/ 32 h 39"/>
                  <a:gd name="T20" fmla="*/ 68 w 161"/>
                  <a:gd name="T21" fmla="*/ 20 h 39"/>
                  <a:gd name="T22" fmla="*/ 81 w 161"/>
                  <a:gd name="T23" fmla="*/ 7 h 39"/>
                  <a:gd name="T24" fmla="*/ 93 w 161"/>
                  <a:gd name="T25" fmla="*/ 20 h 39"/>
                  <a:gd name="T26" fmla="*/ 81 w 161"/>
                  <a:gd name="T27"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39">
                    <a:moveTo>
                      <a:pt x="151" y="0"/>
                    </a:moveTo>
                    <a:cubicBezTo>
                      <a:pt x="10" y="0"/>
                      <a:pt x="10" y="0"/>
                      <a:pt x="10" y="0"/>
                    </a:cubicBezTo>
                    <a:cubicBezTo>
                      <a:pt x="5" y="0"/>
                      <a:pt x="0" y="4"/>
                      <a:pt x="0" y="9"/>
                    </a:cubicBezTo>
                    <a:cubicBezTo>
                      <a:pt x="0" y="30"/>
                      <a:pt x="0" y="30"/>
                      <a:pt x="0" y="30"/>
                    </a:cubicBezTo>
                    <a:cubicBezTo>
                      <a:pt x="0" y="35"/>
                      <a:pt x="5" y="39"/>
                      <a:pt x="10" y="39"/>
                    </a:cubicBezTo>
                    <a:cubicBezTo>
                      <a:pt x="151" y="39"/>
                      <a:pt x="151" y="39"/>
                      <a:pt x="151" y="39"/>
                    </a:cubicBezTo>
                    <a:cubicBezTo>
                      <a:pt x="156" y="39"/>
                      <a:pt x="161" y="35"/>
                      <a:pt x="161" y="30"/>
                    </a:cubicBezTo>
                    <a:cubicBezTo>
                      <a:pt x="161" y="9"/>
                      <a:pt x="161" y="9"/>
                      <a:pt x="161" y="9"/>
                    </a:cubicBezTo>
                    <a:cubicBezTo>
                      <a:pt x="161" y="4"/>
                      <a:pt x="156" y="0"/>
                      <a:pt x="151" y="0"/>
                    </a:cubicBezTo>
                    <a:close/>
                    <a:moveTo>
                      <a:pt x="81" y="32"/>
                    </a:moveTo>
                    <a:cubicBezTo>
                      <a:pt x="74" y="32"/>
                      <a:pt x="68" y="26"/>
                      <a:pt x="68" y="20"/>
                    </a:cubicBezTo>
                    <a:cubicBezTo>
                      <a:pt x="68" y="13"/>
                      <a:pt x="74" y="7"/>
                      <a:pt x="81" y="7"/>
                    </a:cubicBezTo>
                    <a:cubicBezTo>
                      <a:pt x="87" y="7"/>
                      <a:pt x="93" y="13"/>
                      <a:pt x="93" y="20"/>
                    </a:cubicBezTo>
                    <a:cubicBezTo>
                      <a:pt x="93" y="26"/>
                      <a:pt x="87" y="32"/>
                      <a:pt x="81" y="32"/>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97" name="Freeform 31">
                <a:extLst>
                  <a:ext uri="{FF2B5EF4-FFF2-40B4-BE49-F238E27FC236}">
                    <a16:creationId xmlns:a16="http://schemas.microsoft.com/office/drawing/2014/main" id="{5BBBF777-CF02-704E-B28A-E64D1375FF68}"/>
                  </a:ext>
                </a:extLst>
              </p:cNvPr>
              <p:cNvSpPr>
                <a:spLocks noEditPoints="1"/>
              </p:cNvSpPr>
              <p:nvPr/>
            </p:nvSpPr>
            <p:spPr bwMode="auto">
              <a:xfrm>
                <a:off x="2954338" y="3916363"/>
                <a:ext cx="144463" cy="36512"/>
              </a:xfrm>
              <a:custGeom>
                <a:avLst/>
                <a:gdLst>
                  <a:gd name="T0" fmla="*/ 0 w 161"/>
                  <a:gd name="T1" fmla="*/ 10 h 40"/>
                  <a:gd name="T2" fmla="*/ 0 w 161"/>
                  <a:gd name="T3" fmla="*/ 31 h 40"/>
                  <a:gd name="T4" fmla="*/ 10 w 161"/>
                  <a:gd name="T5" fmla="*/ 40 h 40"/>
                  <a:gd name="T6" fmla="*/ 151 w 161"/>
                  <a:gd name="T7" fmla="*/ 40 h 40"/>
                  <a:gd name="T8" fmla="*/ 161 w 161"/>
                  <a:gd name="T9" fmla="*/ 31 h 40"/>
                  <a:gd name="T10" fmla="*/ 161 w 161"/>
                  <a:gd name="T11" fmla="*/ 10 h 40"/>
                  <a:gd name="T12" fmla="*/ 151 w 161"/>
                  <a:gd name="T13" fmla="*/ 0 h 40"/>
                  <a:gd name="T14" fmla="*/ 10 w 161"/>
                  <a:gd name="T15" fmla="*/ 0 h 40"/>
                  <a:gd name="T16" fmla="*/ 0 w 161"/>
                  <a:gd name="T17" fmla="*/ 10 h 40"/>
                  <a:gd name="T18" fmla="*/ 81 w 161"/>
                  <a:gd name="T19" fmla="*/ 8 h 40"/>
                  <a:gd name="T20" fmla="*/ 93 w 161"/>
                  <a:gd name="T21" fmla="*/ 20 h 40"/>
                  <a:gd name="T22" fmla="*/ 81 w 161"/>
                  <a:gd name="T23" fmla="*/ 33 h 40"/>
                  <a:gd name="T24" fmla="*/ 68 w 161"/>
                  <a:gd name="T25" fmla="*/ 20 h 40"/>
                  <a:gd name="T26" fmla="*/ 81 w 161"/>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40">
                    <a:moveTo>
                      <a:pt x="0" y="10"/>
                    </a:moveTo>
                    <a:cubicBezTo>
                      <a:pt x="0" y="31"/>
                      <a:pt x="0" y="31"/>
                      <a:pt x="0" y="31"/>
                    </a:cubicBezTo>
                    <a:cubicBezTo>
                      <a:pt x="0" y="36"/>
                      <a:pt x="5" y="40"/>
                      <a:pt x="10" y="40"/>
                    </a:cubicBezTo>
                    <a:cubicBezTo>
                      <a:pt x="151" y="40"/>
                      <a:pt x="151" y="40"/>
                      <a:pt x="151" y="40"/>
                    </a:cubicBezTo>
                    <a:cubicBezTo>
                      <a:pt x="156" y="40"/>
                      <a:pt x="161" y="36"/>
                      <a:pt x="161" y="31"/>
                    </a:cubicBezTo>
                    <a:cubicBezTo>
                      <a:pt x="161" y="10"/>
                      <a:pt x="161" y="10"/>
                      <a:pt x="161" y="10"/>
                    </a:cubicBezTo>
                    <a:cubicBezTo>
                      <a:pt x="161" y="5"/>
                      <a:pt x="156" y="0"/>
                      <a:pt x="151" y="0"/>
                    </a:cubicBezTo>
                    <a:cubicBezTo>
                      <a:pt x="10" y="0"/>
                      <a:pt x="10" y="0"/>
                      <a:pt x="10" y="0"/>
                    </a:cubicBezTo>
                    <a:cubicBezTo>
                      <a:pt x="5" y="0"/>
                      <a:pt x="0" y="5"/>
                      <a:pt x="0" y="10"/>
                    </a:cubicBezTo>
                    <a:close/>
                    <a:moveTo>
                      <a:pt x="81" y="8"/>
                    </a:moveTo>
                    <a:cubicBezTo>
                      <a:pt x="87" y="8"/>
                      <a:pt x="93" y="13"/>
                      <a:pt x="93" y="20"/>
                    </a:cubicBezTo>
                    <a:cubicBezTo>
                      <a:pt x="93" y="27"/>
                      <a:pt x="87" y="33"/>
                      <a:pt x="81" y="33"/>
                    </a:cubicBezTo>
                    <a:cubicBezTo>
                      <a:pt x="74" y="33"/>
                      <a:pt x="68" y="27"/>
                      <a:pt x="68" y="20"/>
                    </a:cubicBezTo>
                    <a:cubicBezTo>
                      <a:pt x="68" y="13"/>
                      <a:pt x="74" y="8"/>
                      <a:pt x="81" y="8"/>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98" name="Freeform 32">
                <a:extLst>
                  <a:ext uri="{FF2B5EF4-FFF2-40B4-BE49-F238E27FC236}">
                    <a16:creationId xmlns:a16="http://schemas.microsoft.com/office/drawing/2014/main" id="{D8B577F2-19DD-E841-B31E-673D915932F2}"/>
                  </a:ext>
                </a:extLst>
              </p:cNvPr>
              <p:cNvSpPr>
                <a:spLocks noEditPoints="1"/>
              </p:cNvSpPr>
              <p:nvPr/>
            </p:nvSpPr>
            <p:spPr bwMode="auto">
              <a:xfrm>
                <a:off x="2954338" y="3968750"/>
                <a:ext cx="144463" cy="34925"/>
              </a:xfrm>
              <a:custGeom>
                <a:avLst/>
                <a:gdLst>
                  <a:gd name="T0" fmla="*/ 151 w 161"/>
                  <a:gd name="T1" fmla="*/ 0 h 39"/>
                  <a:gd name="T2" fmla="*/ 10 w 161"/>
                  <a:gd name="T3" fmla="*/ 0 h 39"/>
                  <a:gd name="T4" fmla="*/ 0 w 161"/>
                  <a:gd name="T5" fmla="*/ 9 h 39"/>
                  <a:gd name="T6" fmla="*/ 0 w 161"/>
                  <a:gd name="T7" fmla="*/ 30 h 39"/>
                  <a:gd name="T8" fmla="*/ 10 w 161"/>
                  <a:gd name="T9" fmla="*/ 39 h 39"/>
                  <a:gd name="T10" fmla="*/ 151 w 161"/>
                  <a:gd name="T11" fmla="*/ 39 h 39"/>
                  <a:gd name="T12" fmla="*/ 161 w 161"/>
                  <a:gd name="T13" fmla="*/ 30 h 39"/>
                  <a:gd name="T14" fmla="*/ 161 w 161"/>
                  <a:gd name="T15" fmla="*/ 9 h 39"/>
                  <a:gd name="T16" fmla="*/ 151 w 161"/>
                  <a:gd name="T17" fmla="*/ 0 h 39"/>
                  <a:gd name="T18" fmla="*/ 81 w 161"/>
                  <a:gd name="T19" fmla="*/ 32 h 39"/>
                  <a:gd name="T20" fmla="*/ 68 w 161"/>
                  <a:gd name="T21" fmla="*/ 19 h 39"/>
                  <a:gd name="T22" fmla="*/ 81 w 161"/>
                  <a:gd name="T23" fmla="*/ 7 h 39"/>
                  <a:gd name="T24" fmla="*/ 93 w 161"/>
                  <a:gd name="T25" fmla="*/ 19 h 39"/>
                  <a:gd name="T26" fmla="*/ 81 w 161"/>
                  <a:gd name="T27"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39">
                    <a:moveTo>
                      <a:pt x="151" y="0"/>
                    </a:moveTo>
                    <a:cubicBezTo>
                      <a:pt x="10" y="0"/>
                      <a:pt x="10" y="0"/>
                      <a:pt x="10" y="0"/>
                    </a:cubicBezTo>
                    <a:cubicBezTo>
                      <a:pt x="5" y="0"/>
                      <a:pt x="0" y="4"/>
                      <a:pt x="0" y="9"/>
                    </a:cubicBezTo>
                    <a:cubicBezTo>
                      <a:pt x="0" y="30"/>
                      <a:pt x="0" y="30"/>
                      <a:pt x="0" y="30"/>
                    </a:cubicBezTo>
                    <a:cubicBezTo>
                      <a:pt x="0" y="35"/>
                      <a:pt x="5" y="39"/>
                      <a:pt x="10" y="39"/>
                    </a:cubicBezTo>
                    <a:cubicBezTo>
                      <a:pt x="151" y="39"/>
                      <a:pt x="151" y="39"/>
                      <a:pt x="151" y="39"/>
                    </a:cubicBezTo>
                    <a:cubicBezTo>
                      <a:pt x="156" y="39"/>
                      <a:pt x="161" y="35"/>
                      <a:pt x="161" y="30"/>
                    </a:cubicBezTo>
                    <a:cubicBezTo>
                      <a:pt x="161" y="9"/>
                      <a:pt x="161" y="9"/>
                      <a:pt x="161" y="9"/>
                    </a:cubicBezTo>
                    <a:cubicBezTo>
                      <a:pt x="161" y="4"/>
                      <a:pt x="156" y="0"/>
                      <a:pt x="151" y="0"/>
                    </a:cubicBezTo>
                    <a:close/>
                    <a:moveTo>
                      <a:pt x="81" y="32"/>
                    </a:moveTo>
                    <a:cubicBezTo>
                      <a:pt x="74" y="32"/>
                      <a:pt x="68" y="26"/>
                      <a:pt x="68" y="19"/>
                    </a:cubicBezTo>
                    <a:cubicBezTo>
                      <a:pt x="68" y="13"/>
                      <a:pt x="74" y="7"/>
                      <a:pt x="81" y="7"/>
                    </a:cubicBezTo>
                    <a:cubicBezTo>
                      <a:pt x="87" y="7"/>
                      <a:pt x="93" y="13"/>
                      <a:pt x="93" y="19"/>
                    </a:cubicBezTo>
                    <a:cubicBezTo>
                      <a:pt x="93" y="26"/>
                      <a:pt x="87" y="32"/>
                      <a:pt x="81" y="32"/>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99" name="Freeform 33">
                <a:extLst>
                  <a:ext uri="{FF2B5EF4-FFF2-40B4-BE49-F238E27FC236}">
                    <a16:creationId xmlns:a16="http://schemas.microsoft.com/office/drawing/2014/main" id="{D65C3E6F-4198-2340-B1CB-C34D4584096B}"/>
                  </a:ext>
                </a:extLst>
              </p:cNvPr>
              <p:cNvSpPr>
                <a:spLocks noEditPoints="1"/>
              </p:cNvSpPr>
              <p:nvPr/>
            </p:nvSpPr>
            <p:spPr bwMode="auto">
              <a:xfrm>
                <a:off x="2698750" y="3754438"/>
                <a:ext cx="479425"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6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4" y="534"/>
                      <a:pt x="534" y="415"/>
                      <a:pt x="534" y="267"/>
                    </a:cubicBezTo>
                    <a:cubicBezTo>
                      <a:pt x="534" y="120"/>
                      <a:pt x="414" y="0"/>
                      <a:pt x="267" y="0"/>
                    </a:cubicBezTo>
                    <a:close/>
                    <a:moveTo>
                      <a:pt x="329" y="478"/>
                    </a:moveTo>
                    <a:cubicBezTo>
                      <a:pt x="328" y="465"/>
                      <a:pt x="326" y="445"/>
                      <a:pt x="326" y="412"/>
                    </a:cubicBezTo>
                    <a:cubicBezTo>
                      <a:pt x="325" y="407"/>
                      <a:pt x="322" y="401"/>
                      <a:pt x="316" y="397"/>
                    </a:cubicBezTo>
                    <a:cubicBezTo>
                      <a:pt x="236" y="356"/>
                      <a:pt x="236" y="356"/>
                      <a:pt x="236" y="356"/>
                    </a:cubicBezTo>
                    <a:cubicBezTo>
                      <a:pt x="225" y="351"/>
                      <a:pt x="225" y="351"/>
                      <a:pt x="225" y="351"/>
                    </a:cubicBezTo>
                    <a:cubicBezTo>
                      <a:pt x="240"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6" y="48"/>
                      <a:pt x="267" y="48"/>
                    </a:cubicBezTo>
                    <a:cubicBezTo>
                      <a:pt x="388" y="48"/>
                      <a:pt x="486" y="147"/>
                      <a:pt x="486" y="267"/>
                    </a:cubicBezTo>
                    <a:cubicBezTo>
                      <a:pt x="486" y="367"/>
                      <a:pt x="420" y="451"/>
                      <a:pt x="329" y="478"/>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sp>
          <p:nvSpPr>
            <p:cNvPr id="95" name="TextBox 94">
              <a:extLst>
                <a:ext uri="{FF2B5EF4-FFF2-40B4-BE49-F238E27FC236}">
                  <a16:creationId xmlns:a16="http://schemas.microsoft.com/office/drawing/2014/main" id="{A4186DFD-120F-7F42-A163-D31BC6BFA5C7}"/>
                </a:ext>
              </a:extLst>
            </p:cNvPr>
            <p:cNvSpPr txBox="1"/>
            <p:nvPr/>
          </p:nvSpPr>
          <p:spPr>
            <a:xfrm>
              <a:off x="4829928" y="5269298"/>
              <a:ext cx="1140110" cy="397032"/>
            </a:xfrm>
            <a:prstGeom prst="rect">
              <a:avLst/>
            </a:prstGeom>
            <a:noFill/>
          </p:spPr>
          <p:txBody>
            <a:bodyPr wrap="square" rtlCol="0">
              <a:spAutoFit/>
            </a:bodyPr>
            <a:lstStyle/>
            <a:p>
              <a:pPr algn="ctr">
                <a:lnSpc>
                  <a:spcPct val="90000"/>
                </a:lnSpc>
              </a:pPr>
              <a:r>
                <a:rPr lang="en-US" sz="1100" dirty="0">
                  <a:solidFill>
                    <a:schemeClr val="tx2"/>
                  </a:solidFill>
                  <a:latin typeface="Arial" panose="020B0604020202020204" pitchFamily="34" charset="0"/>
                  <a:cs typeface="Arial" panose="020B0604020202020204" pitchFamily="34" charset="0"/>
                </a:rPr>
                <a:t>Application</a:t>
              </a:r>
            </a:p>
            <a:p>
              <a:pPr algn="ctr">
                <a:lnSpc>
                  <a:spcPct val="90000"/>
                </a:lnSpc>
              </a:pPr>
              <a:r>
                <a:rPr lang="en-US" sz="1100" dirty="0">
                  <a:solidFill>
                    <a:schemeClr val="tx2"/>
                  </a:solidFill>
                  <a:latin typeface="Arial" panose="020B0604020202020204" pitchFamily="34" charset="0"/>
                  <a:cs typeface="Arial" panose="020B0604020202020204" pitchFamily="34" charset="0"/>
                </a:rPr>
                <a:t>Owner(s)</a:t>
              </a:r>
            </a:p>
          </p:txBody>
        </p:sp>
      </p:grpSp>
      <p:grpSp>
        <p:nvGrpSpPr>
          <p:cNvPr id="109" name="Group 108">
            <a:extLst>
              <a:ext uri="{FF2B5EF4-FFF2-40B4-BE49-F238E27FC236}">
                <a16:creationId xmlns:a16="http://schemas.microsoft.com/office/drawing/2014/main" id="{8FCBBDA2-EF91-CE42-9185-6C3E66970925}"/>
              </a:ext>
            </a:extLst>
          </p:cNvPr>
          <p:cNvGrpSpPr/>
          <p:nvPr/>
        </p:nvGrpSpPr>
        <p:grpSpPr>
          <a:xfrm>
            <a:off x="7817788" y="5383825"/>
            <a:ext cx="986324" cy="796005"/>
            <a:chOff x="4829928" y="4612551"/>
            <a:chExt cx="1140110" cy="948215"/>
          </a:xfrm>
        </p:grpSpPr>
        <p:grpSp>
          <p:nvGrpSpPr>
            <p:cNvPr id="110" name="Group 109">
              <a:extLst>
                <a:ext uri="{FF2B5EF4-FFF2-40B4-BE49-F238E27FC236}">
                  <a16:creationId xmlns:a16="http://schemas.microsoft.com/office/drawing/2014/main" id="{ED4A62DA-D110-034E-A51E-21F795636C58}"/>
                </a:ext>
              </a:extLst>
            </p:cNvPr>
            <p:cNvGrpSpPr/>
            <p:nvPr/>
          </p:nvGrpSpPr>
          <p:grpSpPr>
            <a:xfrm>
              <a:off x="5080444" y="4612551"/>
              <a:ext cx="639066" cy="639239"/>
              <a:chOff x="2698750" y="3754438"/>
              <a:chExt cx="479425" cy="479425"/>
            </a:xfrm>
          </p:grpSpPr>
          <p:sp>
            <p:nvSpPr>
              <p:cNvPr id="112" name="Freeform 30">
                <a:extLst>
                  <a:ext uri="{FF2B5EF4-FFF2-40B4-BE49-F238E27FC236}">
                    <a16:creationId xmlns:a16="http://schemas.microsoft.com/office/drawing/2014/main" id="{106EA411-68C0-AC48-855E-614EC1A9B217}"/>
                  </a:ext>
                </a:extLst>
              </p:cNvPr>
              <p:cNvSpPr>
                <a:spLocks noEditPoints="1"/>
              </p:cNvSpPr>
              <p:nvPr/>
            </p:nvSpPr>
            <p:spPr bwMode="auto">
              <a:xfrm>
                <a:off x="2954338" y="4017963"/>
                <a:ext cx="144463" cy="34925"/>
              </a:xfrm>
              <a:custGeom>
                <a:avLst/>
                <a:gdLst>
                  <a:gd name="T0" fmla="*/ 151 w 161"/>
                  <a:gd name="T1" fmla="*/ 0 h 39"/>
                  <a:gd name="T2" fmla="*/ 10 w 161"/>
                  <a:gd name="T3" fmla="*/ 0 h 39"/>
                  <a:gd name="T4" fmla="*/ 0 w 161"/>
                  <a:gd name="T5" fmla="*/ 9 h 39"/>
                  <a:gd name="T6" fmla="*/ 0 w 161"/>
                  <a:gd name="T7" fmla="*/ 30 h 39"/>
                  <a:gd name="T8" fmla="*/ 10 w 161"/>
                  <a:gd name="T9" fmla="*/ 39 h 39"/>
                  <a:gd name="T10" fmla="*/ 151 w 161"/>
                  <a:gd name="T11" fmla="*/ 39 h 39"/>
                  <a:gd name="T12" fmla="*/ 161 w 161"/>
                  <a:gd name="T13" fmla="*/ 30 h 39"/>
                  <a:gd name="T14" fmla="*/ 161 w 161"/>
                  <a:gd name="T15" fmla="*/ 9 h 39"/>
                  <a:gd name="T16" fmla="*/ 151 w 161"/>
                  <a:gd name="T17" fmla="*/ 0 h 39"/>
                  <a:gd name="T18" fmla="*/ 81 w 161"/>
                  <a:gd name="T19" fmla="*/ 32 h 39"/>
                  <a:gd name="T20" fmla="*/ 68 w 161"/>
                  <a:gd name="T21" fmla="*/ 20 h 39"/>
                  <a:gd name="T22" fmla="*/ 81 w 161"/>
                  <a:gd name="T23" fmla="*/ 7 h 39"/>
                  <a:gd name="T24" fmla="*/ 93 w 161"/>
                  <a:gd name="T25" fmla="*/ 20 h 39"/>
                  <a:gd name="T26" fmla="*/ 81 w 161"/>
                  <a:gd name="T27"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39">
                    <a:moveTo>
                      <a:pt x="151" y="0"/>
                    </a:moveTo>
                    <a:cubicBezTo>
                      <a:pt x="10" y="0"/>
                      <a:pt x="10" y="0"/>
                      <a:pt x="10" y="0"/>
                    </a:cubicBezTo>
                    <a:cubicBezTo>
                      <a:pt x="5" y="0"/>
                      <a:pt x="0" y="4"/>
                      <a:pt x="0" y="9"/>
                    </a:cubicBezTo>
                    <a:cubicBezTo>
                      <a:pt x="0" y="30"/>
                      <a:pt x="0" y="30"/>
                      <a:pt x="0" y="30"/>
                    </a:cubicBezTo>
                    <a:cubicBezTo>
                      <a:pt x="0" y="35"/>
                      <a:pt x="5" y="39"/>
                      <a:pt x="10" y="39"/>
                    </a:cubicBezTo>
                    <a:cubicBezTo>
                      <a:pt x="151" y="39"/>
                      <a:pt x="151" y="39"/>
                      <a:pt x="151" y="39"/>
                    </a:cubicBezTo>
                    <a:cubicBezTo>
                      <a:pt x="156" y="39"/>
                      <a:pt x="161" y="35"/>
                      <a:pt x="161" y="30"/>
                    </a:cubicBezTo>
                    <a:cubicBezTo>
                      <a:pt x="161" y="9"/>
                      <a:pt x="161" y="9"/>
                      <a:pt x="161" y="9"/>
                    </a:cubicBezTo>
                    <a:cubicBezTo>
                      <a:pt x="161" y="4"/>
                      <a:pt x="156" y="0"/>
                      <a:pt x="151" y="0"/>
                    </a:cubicBezTo>
                    <a:close/>
                    <a:moveTo>
                      <a:pt x="81" y="32"/>
                    </a:moveTo>
                    <a:cubicBezTo>
                      <a:pt x="74" y="32"/>
                      <a:pt x="68" y="26"/>
                      <a:pt x="68" y="20"/>
                    </a:cubicBezTo>
                    <a:cubicBezTo>
                      <a:pt x="68" y="13"/>
                      <a:pt x="74" y="7"/>
                      <a:pt x="81" y="7"/>
                    </a:cubicBezTo>
                    <a:cubicBezTo>
                      <a:pt x="87" y="7"/>
                      <a:pt x="93" y="13"/>
                      <a:pt x="93" y="20"/>
                    </a:cubicBezTo>
                    <a:cubicBezTo>
                      <a:pt x="93" y="26"/>
                      <a:pt x="87" y="32"/>
                      <a:pt x="81" y="32"/>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3" name="Freeform 31">
                <a:extLst>
                  <a:ext uri="{FF2B5EF4-FFF2-40B4-BE49-F238E27FC236}">
                    <a16:creationId xmlns:a16="http://schemas.microsoft.com/office/drawing/2014/main" id="{26028E45-579F-BA4D-97D7-81105855F2C8}"/>
                  </a:ext>
                </a:extLst>
              </p:cNvPr>
              <p:cNvSpPr>
                <a:spLocks noEditPoints="1"/>
              </p:cNvSpPr>
              <p:nvPr/>
            </p:nvSpPr>
            <p:spPr bwMode="auto">
              <a:xfrm>
                <a:off x="2954338" y="3916363"/>
                <a:ext cx="144463" cy="36512"/>
              </a:xfrm>
              <a:custGeom>
                <a:avLst/>
                <a:gdLst>
                  <a:gd name="T0" fmla="*/ 0 w 161"/>
                  <a:gd name="T1" fmla="*/ 10 h 40"/>
                  <a:gd name="T2" fmla="*/ 0 w 161"/>
                  <a:gd name="T3" fmla="*/ 31 h 40"/>
                  <a:gd name="T4" fmla="*/ 10 w 161"/>
                  <a:gd name="T5" fmla="*/ 40 h 40"/>
                  <a:gd name="T6" fmla="*/ 151 w 161"/>
                  <a:gd name="T7" fmla="*/ 40 h 40"/>
                  <a:gd name="T8" fmla="*/ 161 w 161"/>
                  <a:gd name="T9" fmla="*/ 31 h 40"/>
                  <a:gd name="T10" fmla="*/ 161 w 161"/>
                  <a:gd name="T11" fmla="*/ 10 h 40"/>
                  <a:gd name="T12" fmla="*/ 151 w 161"/>
                  <a:gd name="T13" fmla="*/ 0 h 40"/>
                  <a:gd name="T14" fmla="*/ 10 w 161"/>
                  <a:gd name="T15" fmla="*/ 0 h 40"/>
                  <a:gd name="T16" fmla="*/ 0 w 161"/>
                  <a:gd name="T17" fmla="*/ 10 h 40"/>
                  <a:gd name="T18" fmla="*/ 81 w 161"/>
                  <a:gd name="T19" fmla="*/ 8 h 40"/>
                  <a:gd name="T20" fmla="*/ 93 w 161"/>
                  <a:gd name="T21" fmla="*/ 20 h 40"/>
                  <a:gd name="T22" fmla="*/ 81 w 161"/>
                  <a:gd name="T23" fmla="*/ 33 h 40"/>
                  <a:gd name="T24" fmla="*/ 68 w 161"/>
                  <a:gd name="T25" fmla="*/ 20 h 40"/>
                  <a:gd name="T26" fmla="*/ 81 w 161"/>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40">
                    <a:moveTo>
                      <a:pt x="0" y="10"/>
                    </a:moveTo>
                    <a:cubicBezTo>
                      <a:pt x="0" y="31"/>
                      <a:pt x="0" y="31"/>
                      <a:pt x="0" y="31"/>
                    </a:cubicBezTo>
                    <a:cubicBezTo>
                      <a:pt x="0" y="36"/>
                      <a:pt x="5" y="40"/>
                      <a:pt x="10" y="40"/>
                    </a:cubicBezTo>
                    <a:cubicBezTo>
                      <a:pt x="151" y="40"/>
                      <a:pt x="151" y="40"/>
                      <a:pt x="151" y="40"/>
                    </a:cubicBezTo>
                    <a:cubicBezTo>
                      <a:pt x="156" y="40"/>
                      <a:pt x="161" y="36"/>
                      <a:pt x="161" y="31"/>
                    </a:cubicBezTo>
                    <a:cubicBezTo>
                      <a:pt x="161" y="10"/>
                      <a:pt x="161" y="10"/>
                      <a:pt x="161" y="10"/>
                    </a:cubicBezTo>
                    <a:cubicBezTo>
                      <a:pt x="161" y="5"/>
                      <a:pt x="156" y="0"/>
                      <a:pt x="151" y="0"/>
                    </a:cubicBezTo>
                    <a:cubicBezTo>
                      <a:pt x="10" y="0"/>
                      <a:pt x="10" y="0"/>
                      <a:pt x="10" y="0"/>
                    </a:cubicBezTo>
                    <a:cubicBezTo>
                      <a:pt x="5" y="0"/>
                      <a:pt x="0" y="5"/>
                      <a:pt x="0" y="10"/>
                    </a:cubicBezTo>
                    <a:close/>
                    <a:moveTo>
                      <a:pt x="81" y="8"/>
                    </a:moveTo>
                    <a:cubicBezTo>
                      <a:pt x="87" y="8"/>
                      <a:pt x="93" y="13"/>
                      <a:pt x="93" y="20"/>
                    </a:cubicBezTo>
                    <a:cubicBezTo>
                      <a:pt x="93" y="27"/>
                      <a:pt x="87" y="33"/>
                      <a:pt x="81" y="33"/>
                    </a:cubicBezTo>
                    <a:cubicBezTo>
                      <a:pt x="74" y="33"/>
                      <a:pt x="68" y="27"/>
                      <a:pt x="68" y="20"/>
                    </a:cubicBezTo>
                    <a:cubicBezTo>
                      <a:pt x="68" y="13"/>
                      <a:pt x="74" y="8"/>
                      <a:pt x="81" y="8"/>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4" name="Freeform 32">
                <a:extLst>
                  <a:ext uri="{FF2B5EF4-FFF2-40B4-BE49-F238E27FC236}">
                    <a16:creationId xmlns:a16="http://schemas.microsoft.com/office/drawing/2014/main" id="{5E7DB0EF-9C4B-2E4B-ABFF-84A8D2D9FD72}"/>
                  </a:ext>
                </a:extLst>
              </p:cNvPr>
              <p:cNvSpPr>
                <a:spLocks noEditPoints="1"/>
              </p:cNvSpPr>
              <p:nvPr/>
            </p:nvSpPr>
            <p:spPr bwMode="auto">
              <a:xfrm>
                <a:off x="2954338" y="3968750"/>
                <a:ext cx="144463" cy="34925"/>
              </a:xfrm>
              <a:custGeom>
                <a:avLst/>
                <a:gdLst>
                  <a:gd name="T0" fmla="*/ 151 w 161"/>
                  <a:gd name="T1" fmla="*/ 0 h 39"/>
                  <a:gd name="T2" fmla="*/ 10 w 161"/>
                  <a:gd name="T3" fmla="*/ 0 h 39"/>
                  <a:gd name="T4" fmla="*/ 0 w 161"/>
                  <a:gd name="T5" fmla="*/ 9 h 39"/>
                  <a:gd name="T6" fmla="*/ 0 w 161"/>
                  <a:gd name="T7" fmla="*/ 30 h 39"/>
                  <a:gd name="T8" fmla="*/ 10 w 161"/>
                  <a:gd name="T9" fmla="*/ 39 h 39"/>
                  <a:gd name="T10" fmla="*/ 151 w 161"/>
                  <a:gd name="T11" fmla="*/ 39 h 39"/>
                  <a:gd name="T12" fmla="*/ 161 w 161"/>
                  <a:gd name="T13" fmla="*/ 30 h 39"/>
                  <a:gd name="T14" fmla="*/ 161 w 161"/>
                  <a:gd name="T15" fmla="*/ 9 h 39"/>
                  <a:gd name="T16" fmla="*/ 151 w 161"/>
                  <a:gd name="T17" fmla="*/ 0 h 39"/>
                  <a:gd name="T18" fmla="*/ 81 w 161"/>
                  <a:gd name="T19" fmla="*/ 32 h 39"/>
                  <a:gd name="T20" fmla="*/ 68 w 161"/>
                  <a:gd name="T21" fmla="*/ 19 h 39"/>
                  <a:gd name="T22" fmla="*/ 81 w 161"/>
                  <a:gd name="T23" fmla="*/ 7 h 39"/>
                  <a:gd name="T24" fmla="*/ 93 w 161"/>
                  <a:gd name="T25" fmla="*/ 19 h 39"/>
                  <a:gd name="T26" fmla="*/ 81 w 161"/>
                  <a:gd name="T27"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39">
                    <a:moveTo>
                      <a:pt x="151" y="0"/>
                    </a:moveTo>
                    <a:cubicBezTo>
                      <a:pt x="10" y="0"/>
                      <a:pt x="10" y="0"/>
                      <a:pt x="10" y="0"/>
                    </a:cubicBezTo>
                    <a:cubicBezTo>
                      <a:pt x="5" y="0"/>
                      <a:pt x="0" y="4"/>
                      <a:pt x="0" y="9"/>
                    </a:cubicBezTo>
                    <a:cubicBezTo>
                      <a:pt x="0" y="30"/>
                      <a:pt x="0" y="30"/>
                      <a:pt x="0" y="30"/>
                    </a:cubicBezTo>
                    <a:cubicBezTo>
                      <a:pt x="0" y="35"/>
                      <a:pt x="5" y="39"/>
                      <a:pt x="10" y="39"/>
                    </a:cubicBezTo>
                    <a:cubicBezTo>
                      <a:pt x="151" y="39"/>
                      <a:pt x="151" y="39"/>
                      <a:pt x="151" y="39"/>
                    </a:cubicBezTo>
                    <a:cubicBezTo>
                      <a:pt x="156" y="39"/>
                      <a:pt x="161" y="35"/>
                      <a:pt x="161" y="30"/>
                    </a:cubicBezTo>
                    <a:cubicBezTo>
                      <a:pt x="161" y="9"/>
                      <a:pt x="161" y="9"/>
                      <a:pt x="161" y="9"/>
                    </a:cubicBezTo>
                    <a:cubicBezTo>
                      <a:pt x="161" y="4"/>
                      <a:pt x="156" y="0"/>
                      <a:pt x="151" y="0"/>
                    </a:cubicBezTo>
                    <a:close/>
                    <a:moveTo>
                      <a:pt x="81" y="32"/>
                    </a:moveTo>
                    <a:cubicBezTo>
                      <a:pt x="74" y="32"/>
                      <a:pt x="68" y="26"/>
                      <a:pt x="68" y="19"/>
                    </a:cubicBezTo>
                    <a:cubicBezTo>
                      <a:pt x="68" y="13"/>
                      <a:pt x="74" y="7"/>
                      <a:pt x="81" y="7"/>
                    </a:cubicBezTo>
                    <a:cubicBezTo>
                      <a:pt x="87" y="7"/>
                      <a:pt x="93" y="13"/>
                      <a:pt x="93" y="19"/>
                    </a:cubicBezTo>
                    <a:cubicBezTo>
                      <a:pt x="93" y="26"/>
                      <a:pt x="87" y="32"/>
                      <a:pt x="81" y="32"/>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5" name="Freeform 33">
                <a:extLst>
                  <a:ext uri="{FF2B5EF4-FFF2-40B4-BE49-F238E27FC236}">
                    <a16:creationId xmlns:a16="http://schemas.microsoft.com/office/drawing/2014/main" id="{B7529A8F-6436-1747-BD7E-BFB936C29E58}"/>
                  </a:ext>
                </a:extLst>
              </p:cNvPr>
              <p:cNvSpPr>
                <a:spLocks noEditPoints="1"/>
              </p:cNvSpPr>
              <p:nvPr/>
            </p:nvSpPr>
            <p:spPr bwMode="auto">
              <a:xfrm>
                <a:off x="2698750" y="3754438"/>
                <a:ext cx="479425"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6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4" y="534"/>
                      <a:pt x="534" y="415"/>
                      <a:pt x="534" y="267"/>
                    </a:cubicBezTo>
                    <a:cubicBezTo>
                      <a:pt x="534" y="120"/>
                      <a:pt x="414" y="0"/>
                      <a:pt x="267" y="0"/>
                    </a:cubicBezTo>
                    <a:close/>
                    <a:moveTo>
                      <a:pt x="329" y="478"/>
                    </a:moveTo>
                    <a:cubicBezTo>
                      <a:pt x="328" y="465"/>
                      <a:pt x="326" y="445"/>
                      <a:pt x="326" y="412"/>
                    </a:cubicBezTo>
                    <a:cubicBezTo>
                      <a:pt x="325" y="407"/>
                      <a:pt x="322" y="401"/>
                      <a:pt x="316" y="397"/>
                    </a:cubicBezTo>
                    <a:cubicBezTo>
                      <a:pt x="236" y="356"/>
                      <a:pt x="236" y="356"/>
                      <a:pt x="236" y="356"/>
                    </a:cubicBezTo>
                    <a:cubicBezTo>
                      <a:pt x="225" y="351"/>
                      <a:pt x="225" y="351"/>
                      <a:pt x="225" y="351"/>
                    </a:cubicBezTo>
                    <a:cubicBezTo>
                      <a:pt x="240"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6" y="48"/>
                      <a:pt x="267" y="48"/>
                    </a:cubicBezTo>
                    <a:cubicBezTo>
                      <a:pt x="388" y="48"/>
                      <a:pt x="486" y="147"/>
                      <a:pt x="486" y="267"/>
                    </a:cubicBezTo>
                    <a:cubicBezTo>
                      <a:pt x="486" y="367"/>
                      <a:pt x="420" y="451"/>
                      <a:pt x="329" y="478"/>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sp>
          <p:nvSpPr>
            <p:cNvPr id="111" name="TextBox 110">
              <a:extLst>
                <a:ext uri="{FF2B5EF4-FFF2-40B4-BE49-F238E27FC236}">
                  <a16:creationId xmlns:a16="http://schemas.microsoft.com/office/drawing/2014/main" id="{4B4260DE-F4D8-DB4A-AD40-F1C5D9121B6F}"/>
                </a:ext>
              </a:extLst>
            </p:cNvPr>
            <p:cNvSpPr txBox="1"/>
            <p:nvPr/>
          </p:nvSpPr>
          <p:spPr>
            <a:xfrm>
              <a:off x="4829928" y="5269297"/>
              <a:ext cx="1140110" cy="291469"/>
            </a:xfrm>
            <a:prstGeom prst="rect">
              <a:avLst/>
            </a:prstGeom>
            <a:noFill/>
          </p:spPr>
          <p:txBody>
            <a:bodyPr wrap="square" rtlCol="0">
              <a:spAutoFit/>
            </a:bodyPr>
            <a:lstStyle/>
            <a:p>
              <a:pPr algn="ctr">
                <a:lnSpc>
                  <a:spcPct val="90000"/>
                </a:lnSpc>
              </a:pPr>
              <a:r>
                <a:rPr lang="en-US" sz="1100" dirty="0">
                  <a:solidFill>
                    <a:schemeClr val="tx2"/>
                  </a:solidFill>
                  <a:latin typeface="Arial" panose="020B0604020202020204" pitchFamily="34" charset="0"/>
                  <a:cs typeface="Arial" panose="020B0604020202020204" pitchFamily="34" charset="0"/>
                </a:rPr>
                <a:t>DevOps</a:t>
              </a:r>
            </a:p>
          </p:txBody>
        </p:sp>
      </p:grpSp>
      <p:grpSp>
        <p:nvGrpSpPr>
          <p:cNvPr id="116" name="Group 115">
            <a:extLst>
              <a:ext uri="{FF2B5EF4-FFF2-40B4-BE49-F238E27FC236}">
                <a16:creationId xmlns:a16="http://schemas.microsoft.com/office/drawing/2014/main" id="{DC125667-17A0-D447-9C56-273A0FC393CD}"/>
              </a:ext>
            </a:extLst>
          </p:cNvPr>
          <p:cNvGrpSpPr/>
          <p:nvPr/>
        </p:nvGrpSpPr>
        <p:grpSpPr>
          <a:xfrm>
            <a:off x="6900820" y="5383825"/>
            <a:ext cx="986324" cy="796005"/>
            <a:chOff x="4829928" y="4612551"/>
            <a:chExt cx="1140110" cy="948215"/>
          </a:xfrm>
        </p:grpSpPr>
        <p:grpSp>
          <p:nvGrpSpPr>
            <p:cNvPr id="117" name="Group 116">
              <a:extLst>
                <a:ext uri="{FF2B5EF4-FFF2-40B4-BE49-F238E27FC236}">
                  <a16:creationId xmlns:a16="http://schemas.microsoft.com/office/drawing/2014/main" id="{55B17A35-187B-3D40-BB05-61CEC8E41022}"/>
                </a:ext>
              </a:extLst>
            </p:cNvPr>
            <p:cNvGrpSpPr/>
            <p:nvPr/>
          </p:nvGrpSpPr>
          <p:grpSpPr>
            <a:xfrm>
              <a:off x="5080444" y="4612551"/>
              <a:ext cx="639066" cy="639239"/>
              <a:chOff x="2698750" y="3754438"/>
              <a:chExt cx="479425" cy="479425"/>
            </a:xfrm>
          </p:grpSpPr>
          <p:sp>
            <p:nvSpPr>
              <p:cNvPr id="119" name="Freeform 30">
                <a:extLst>
                  <a:ext uri="{FF2B5EF4-FFF2-40B4-BE49-F238E27FC236}">
                    <a16:creationId xmlns:a16="http://schemas.microsoft.com/office/drawing/2014/main" id="{96A78A59-410D-CD4B-AF77-1C6CB8E81BF7}"/>
                  </a:ext>
                </a:extLst>
              </p:cNvPr>
              <p:cNvSpPr>
                <a:spLocks noEditPoints="1"/>
              </p:cNvSpPr>
              <p:nvPr/>
            </p:nvSpPr>
            <p:spPr bwMode="auto">
              <a:xfrm>
                <a:off x="2954338" y="4017963"/>
                <a:ext cx="144463" cy="34925"/>
              </a:xfrm>
              <a:custGeom>
                <a:avLst/>
                <a:gdLst>
                  <a:gd name="T0" fmla="*/ 151 w 161"/>
                  <a:gd name="T1" fmla="*/ 0 h 39"/>
                  <a:gd name="T2" fmla="*/ 10 w 161"/>
                  <a:gd name="T3" fmla="*/ 0 h 39"/>
                  <a:gd name="T4" fmla="*/ 0 w 161"/>
                  <a:gd name="T5" fmla="*/ 9 h 39"/>
                  <a:gd name="T6" fmla="*/ 0 w 161"/>
                  <a:gd name="T7" fmla="*/ 30 h 39"/>
                  <a:gd name="T8" fmla="*/ 10 w 161"/>
                  <a:gd name="T9" fmla="*/ 39 h 39"/>
                  <a:gd name="T10" fmla="*/ 151 w 161"/>
                  <a:gd name="T11" fmla="*/ 39 h 39"/>
                  <a:gd name="T12" fmla="*/ 161 w 161"/>
                  <a:gd name="T13" fmla="*/ 30 h 39"/>
                  <a:gd name="T14" fmla="*/ 161 w 161"/>
                  <a:gd name="T15" fmla="*/ 9 h 39"/>
                  <a:gd name="T16" fmla="*/ 151 w 161"/>
                  <a:gd name="T17" fmla="*/ 0 h 39"/>
                  <a:gd name="T18" fmla="*/ 81 w 161"/>
                  <a:gd name="T19" fmla="*/ 32 h 39"/>
                  <a:gd name="T20" fmla="*/ 68 w 161"/>
                  <a:gd name="T21" fmla="*/ 20 h 39"/>
                  <a:gd name="T22" fmla="*/ 81 w 161"/>
                  <a:gd name="T23" fmla="*/ 7 h 39"/>
                  <a:gd name="T24" fmla="*/ 93 w 161"/>
                  <a:gd name="T25" fmla="*/ 20 h 39"/>
                  <a:gd name="T26" fmla="*/ 81 w 161"/>
                  <a:gd name="T27"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39">
                    <a:moveTo>
                      <a:pt x="151" y="0"/>
                    </a:moveTo>
                    <a:cubicBezTo>
                      <a:pt x="10" y="0"/>
                      <a:pt x="10" y="0"/>
                      <a:pt x="10" y="0"/>
                    </a:cubicBezTo>
                    <a:cubicBezTo>
                      <a:pt x="5" y="0"/>
                      <a:pt x="0" y="4"/>
                      <a:pt x="0" y="9"/>
                    </a:cubicBezTo>
                    <a:cubicBezTo>
                      <a:pt x="0" y="30"/>
                      <a:pt x="0" y="30"/>
                      <a:pt x="0" y="30"/>
                    </a:cubicBezTo>
                    <a:cubicBezTo>
                      <a:pt x="0" y="35"/>
                      <a:pt x="5" y="39"/>
                      <a:pt x="10" y="39"/>
                    </a:cubicBezTo>
                    <a:cubicBezTo>
                      <a:pt x="151" y="39"/>
                      <a:pt x="151" y="39"/>
                      <a:pt x="151" y="39"/>
                    </a:cubicBezTo>
                    <a:cubicBezTo>
                      <a:pt x="156" y="39"/>
                      <a:pt x="161" y="35"/>
                      <a:pt x="161" y="30"/>
                    </a:cubicBezTo>
                    <a:cubicBezTo>
                      <a:pt x="161" y="9"/>
                      <a:pt x="161" y="9"/>
                      <a:pt x="161" y="9"/>
                    </a:cubicBezTo>
                    <a:cubicBezTo>
                      <a:pt x="161" y="4"/>
                      <a:pt x="156" y="0"/>
                      <a:pt x="151" y="0"/>
                    </a:cubicBezTo>
                    <a:close/>
                    <a:moveTo>
                      <a:pt x="81" y="32"/>
                    </a:moveTo>
                    <a:cubicBezTo>
                      <a:pt x="74" y="32"/>
                      <a:pt x="68" y="26"/>
                      <a:pt x="68" y="20"/>
                    </a:cubicBezTo>
                    <a:cubicBezTo>
                      <a:pt x="68" y="13"/>
                      <a:pt x="74" y="7"/>
                      <a:pt x="81" y="7"/>
                    </a:cubicBezTo>
                    <a:cubicBezTo>
                      <a:pt x="87" y="7"/>
                      <a:pt x="93" y="13"/>
                      <a:pt x="93" y="20"/>
                    </a:cubicBezTo>
                    <a:cubicBezTo>
                      <a:pt x="93" y="26"/>
                      <a:pt x="87" y="32"/>
                      <a:pt x="81" y="32"/>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0" name="Freeform 31">
                <a:extLst>
                  <a:ext uri="{FF2B5EF4-FFF2-40B4-BE49-F238E27FC236}">
                    <a16:creationId xmlns:a16="http://schemas.microsoft.com/office/drawing/2014/main" id="{EDB84A98-A45D-4E47-9760-00605DE276B0}"/>
                  </a:ext>
                </a:extLst>
              </p:cNvPr>
              <p:cNvSpPr>
                <a:spLocks noEditPoints="1"/>
              </p:cNvSpPr>
              <p:nvPr/>
            </p:nvSpPr>
            <p:spPr bwMode="auto">
              <a:xfrm>
                <a:off x="2954338" y="3916363"/>
                <a:ext cx="144463" cy="36512"/>
              </a:xfrm>
              <a:custGeom>
                <a:avLst/>
                <a:gdLst>
                  <a:gd name="T0" fmla="*/ 0 w 161"/>
                  <a:gd name="T1" fmla="*/ 10 h 40"/>
                  <a:gd name="T2" fmla="*/ 0 w 161"/>
                  <a:gd name="T3" fmla="*/ 31 h 40"/>
                  <a:gd name="T4" fmla="*/ 10 w 161"/>
                  <a:gd name="T5" fmla="*/ 40 h 40"/>
                  <a:gd name="T6" fmla="*/ 151 w 161"/>
                  <a:gd name="T7" fmla="*/ 40 h 40"/>
                  <a:gd name="T8" fmla="*/ 161 w 161"/>
                  <a:gd name="T9" fmla="*/ 31 h 40"/>
                  <a:gd name="T10" fmla="*/ 161 w 161"/>
                  <a:gd name="T11" fmla="*/ 10 h 40"/>
                  <a:gd name="T12" fmla="*/ 151 w 161"/>
                  <a:gd name="T13" fmla="*/ 0 h 40"/>
                  <a:gd name="T14" fmla="*/ 10 w 161"/>
                  <a:gd name="T15" fmla="*/ 0 h 40"/>
                  <a:gd name="T16" fmla="*/ 0 w 161"/>
                  <a:gd name="T17" fmla="*/ 10 h 40"/>
                  <a:gd name="T18" fmla="*/ 81 w 161"/>
                  <a:gd name="T19" fmla="*/ 8 h 40"/>
                  <a:gd name="T20" fmla="*/ 93 w 161"/>
                  <a:gd name="T21" fmla="*/ 20 h 40"/>
                  <a:gd name="T22" fmla="*/ 81 w 161"/>
                  <a:gd name="T23" fmla="*/ 33 h 40"/>
                  <a:gd name="T24" fmla="*/ 68 w 161"/>
                  <a:gd name="T25" fmla="*/ 20 h 40"/>
                  <a:gd name="T26" fmla="*/ 81 w 161"/>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40">
                    <a:moveTo>
                      <a:pt x="0" y="10"/>
                    </a:moveTo>
                    <a:cubicBezTo>
                      <a:pt x="0" y="31"/>
                      <a:pt x="0" y="31"/>
                      <a:pt x="0" y="31"/>
                    </a:cubicBezTo>
                    <a:cubicBezTo>
                      <a:pt x="0" y="36"/>
                      <a:pt x="5" y="40"/>
                      <a:pt x="10" y="40"/>
                    </a:cubicBezTo>
                    <a:cubicBezTo>
                      <a:pt x="151" y="40"/>
                      <a:pt x="151" y="40"/>
                      <a:pt x="151" y="40"/>
                    </a:cubicBezTo>
                    <a:cubicBezTo>
                      <a:pt x="156" y="40"/>
                      <a:pt x="161" y="36"/>
                      <a:pt x="161" y="31"/>
                    </a:cubicBezTo>
                    <a:cubicBezTo>
                      <a:pt x="161" y="10"/>
                      <a:pt x="161" y="10"/>
                      <a:pt x="161" y="10"/>
                    </a:cubicBezTo>
                    <a:cubicBezTo>
                      <a:pt x="161" y="5"/>
                      <a:pt x="156" y="0"/>
                      <a:pt x="151" y="0"/>
                    </a:cubicBezTo>
                    <a:cubicBezTo>
                      <a:pt x="10" y="0"/>
                      <a:pt x="10" y="0"/>
                      <a:pt x="10" y="0"/>
                    </a:cubicBezTo>
                    <a:cubicBezTo>
                      <a:pt x="5" y="0"/>
                      <a:pt x="0" y="5"/>
                      <a:pt x="0" y="10"/>
                    </a:cubicBezTo>
                    <a:close/>
                    <a:moveTo>
                      <a:pt x="81" y="8"/>
                    </a:moveTo>
                    <a:cubicBezTo>
                      <a:pt x="87" y="8"/>
                      <a:pt x="93" y="13"/>
                      <a:pt x="93" y="20"/>
                    </a:cubicBezTo>
                    <a:cubicBezTo>
                      <a:pt x="93" y="27"/>
                      <a:pt x="87" y="33"/>
                      <a:pt x="81" y="33"/>
                    </a:cubicBezTo>
                    <a:cubicBezTo>
                      <a:pt x="74" y="33"/>
                      <a:pt x="68" y="27"/>
                      <a:pt x="68" y="20"/>
                    </a:cubicBezTo>
                    <a:cubicBezTo>
                      <a:pt x="68" y="13"/>
                      <a:pt x="74" y="8"/>
                      <a:pt x="81" y="8"/>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1" name="Freeform 32">
                <a:extLst>
                  <a:ext uri="{FF2B5EF4-FFF2-40B4-BE49-F238E27FC236}">
                    <a16:creationId xmlns:a16="http://schemas.microsoft.com/office/drawing/2014/main" id="{A264836E-F9CA-1845-B03F-5D06A78D9DF2}"/>
                  </a:ext>
                </a:extLst>
              </p:cNvPr>
              <p:cNvSpPr>
                <a:spLocks noEditPoints="1"/>
              </p:cNvSpPr>
              <p:nvPr/>
            </p:nvSpPr>
            <p:spPr bwMode="auto">
              <a:xfrm>
                <a:off x="2954338" y="3968750"/>
                <a:ext cx="144463" cy="34925"/>
              </a:xfrm>
              <a:custGeom>
                <a:avLst/>
                <a:gdLst>
                  <a:gd name="T0" fmla="*/ 151 w 161"/>
                  <a:gd name="T1" fmla="*/ 0 h 39"/>
                  <a:gd name="T2" fmla="*/ 10 w 161"/>
                  <a:gd name="T3" fmla="*/ 0 h 39"/>
                  <a:gd name="T4" fmla="*/ 0 w 161"/>
                  <a:gd name="T5" fmla="*/ 9 h 39"/>
                  <a:gd name="T6" fmla="*/ 0 w 161"/>
                  <a:gd name="T7" fmla="*/ 30 h 39"/>
                  <a:gd name="T8" fmla="*/ 10 w 161"/>
                  <a:gd name="T9" fmla="*/ 39 h 39"/>
                  <a:gd name="T10" fmla="*/ 151 w 161"/>
                  <a:gd name="T11" fmla="*/ 39 h 39"/>
                  <a:gd name="T12" fmla="*/ 161 w 161"/>
                  <a:gd name="T13" fmla="*/ 30 h 39"/>
                  <a:gd name="T14" fmla="*/ 161 w 161"/>
                  <a:gd name="T15" fmla="*/ 9 h 39"/>
                  <a:gd name="T16" fmla="*/ 151 w 161"/>
                  <a:gd name="T17" fmla="*/ 0 h 39"/>
                  <a:gd name="T18" fmla="*/ 81 w 161"/>
                  <a:gd name="T19" fmla="*/ 32 h 39"/>
                  <a:gd name="T20" fmla="*/ 68 w 161"/>
                  <a:gd name="T21" fmla="*/ 19 h 39"/>
                  <a:gd name="T22" fmla="*/ 81 w 161"/>
                  <a:gd name="T23" fmla="*/ 7 h 39"/>
                  <a:gd name="T24" fmla="*/ 93 w 161"/>
                  <a:gd name="T25" fmla="*/ 19 h 39"/>
                  <a:gd name="T26" fmla="*/ 81 w 161"/>
                  <a:gd name="T27"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39">
                    <a:moveTo>
                      <a:pt x="151" y="0"/>
                    </a:moveTo>
                    <a:cubicBezTo>
                      <a:pt x="10" y="0"/>
                      <a:pt x="10" y="0"/>
                      <a:pt x="10" y="0"/>
                    </a:cubicBezTo>
                    <a:cubicBezTo>
                      <a:pt x="5" y="0"/>
                      <a:pt x="0" y="4"/>
                      <a:pt x="0" y="9"/>
                    </a:cubicBezTo>
                    <a:cubicBezTo>
                      <a:pt x="0" y="30"/>
                      <a:pt x="0" y="30"/>
                      <a:pt x="0" y="30"/>
                    </a:cubicBezTo>
                    <a:cubicBezTo>
                      <a:pt x="0" y="35"/>
                      <a:pt x="5" y="39"/>
                      <a:pt x="10" y="39"/>
                    </a:cubicBezTo>
                    <a:cubicBezTo>
                      <a:pt x="151" y="39"/>
                      <a:pt x="151" y="39"/>
                      <a:pt x="151" y="39"/>
                    </a:cubicBezTo>
                    <a:cubicBezTo>
                      <a:pt x="156" y="39"/>
                      <a:pt x="161" y="35"/>
                      <a:pt x="161" y="30"/>
                    </a:cubicBezTo>
                    <a:cubicBezTo>
                      <a:pt x="161" y="9"/>
                      <a:pt x="161" y="9"/>
                      <a:pt x="161" y="9"/>
                    </a:cubicBezTo>
                    <a:cubicBezTo>
                      <a:pt x="161" y="4"/>
                      <a:pt x="156" y="0"/>
                      <a:pt x="151" y="0"/>
                    </a:cubicBezTo>
                    <a:close/>
                    <a:moveTo>
                      <a:pt x="81" y="32"/>
                    </a:moveTo>
                    <a:cubicBezTo>
                      <a:pt x="74" y="32"/>
                      <a:pt x="68" y="26"/>
                      <a:pt x="68" y="19"/>
                    </a:cubicBezTo>
                    <a:cubicBezTo>
                      <a:pt x="68" y="13"/>
                      <a:pt x="74" y="7"/>
                      <a:pt x="81" y="7"/>
                    </a:cubicBezTo>
                    <a:cubicBezTo>
                      <a:pt x="87" y="7"/>
                      <a:pt x="93" y="13"/>
                      <a:pt x="93" y="19"/>
                    </a:cubicBezTo>
                    <a:cubicBezTo>
                      <a:pt x="93" y="26"/>
                      <a:pt x="87" y="32"/>
                      <a:pt x="81" y="32"/>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2" name="Freeform 33">
                <a:extLst>
                  <a:ext uri="{FF2B5EF4-FFF2-40B4-BE49-F238E27FC236}">
                    <a16:creationId xmlns:a16="http://schemas.microsoft.com/office/drawing/2014/main" id="{D47AE55F-7B8A-9847-AF66-16EC44CB95E6}"/>
                  </a:ext>
                </a:extLst>
              </p:cNvPr>
              <p:cNvSpPr>
                <a:spLocks noEditPoints="1"/>
              </p:cNvSpPr>
              <p:nvPr/>
            </p:nvSpPr>
            <p:spPr bwMode="auto">
              <a:xfrm>
                <a:off x="2698750" y="3754438"/>
                <a:ext cx="479425"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6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4" y="534"/>
                      <a:pt x="534" y="415"/>
                      <a:pt x="534" y="267"/>
                    </a:cubicBezTo>
                    <a:cubicBezTo>
                      <a:pt x="534" y="120"/>
                      <a:pt x="414" y="0"/>
                      <a:pt x="267" y="0"/>
                    </a:cubicBezTo>
                    <a:close/>
                    <a:moveTo>
                      <a:pt x="329" y="478"/>
                    </a:moveTo>
                    <a:cubicBezTo>
                      <a:pt x="328" y="465"/>
                      <a:pt x="326" y="445"/>
                      <a:pt x="326" y="412"/>
                    </a:cubicBezTo>
                    <a:cubicBezTo>
                      <a:pt x="325" y="407"/>
                      <a:pt x="322" y="401"/>
                      <a:pt x="316" y="397"/>
                    </a:cubicBezTo>
                    <a:cubicBezTo>
                      <a:pt x="236" y="356"/>
                      <a:pt x="236" y="356"/>
                      <a:pt x="236" y="356"/>
                    </a:cubicBezTo>
                    <a:cubicBezTo>
                      <a:pt x="225" y="351"/>
                      <a:pt x="225" y="351"/>
                      <a:pt x="225" y="351"/>
                    </a:cubicBezTo>
                    <a:cubicBezTo>
                      <a:pt x="240"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6" y="48"/>
                      <a:pt x="267" y="48"/>
                    </a:cubicBezTo>
                    <a:cubicBezTo>
                      <a:pt x="388" y="48"/>
                      <a:pt x="486" y="147"/>
                      <a:pt x="486" y="267"/>
                    </a:cubicBezTo>
                    <a:cubicBezTo>
                      <a:pt x="486" y="367"/>
                      <a:pt x="420" y="451"/>
                      <a:pt x="329" y="478"/>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60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sp>
          <p:nvSpPr>
            <p:cNvPr id="118" name="TextBox 117">
              <a:extLst>
                <a:ext uri="{FF2B5EF4-FFF2-40B4-BE49-F238E27FC236}">
                  <a16:creationId xmlns:a16="http://schemas.microsoft.com/office/drawing/2014/main" id="{2AF8D366-68BD-2948-9E05-5730137E9B74}"/>
                </a:ext>
              </a:extLst>
            </p:cNvPr>
            <p:cNvSpPr txBox="1"/>
            <p:nvPr/>
          </p:nvSpPr>
          <p:spPr>
            <a:xfrm>
              <a:off x="4829928" y="5269297"/>
              <a:ext cx="1140110" cy="291469"/>
            </a:xfrm>
            <a:prstGeom prst="rect">
              <a:avLst/>
            </a:prstGeom>
            <a:noFill/>
          </p:spPr>
          <p:txBody>
            <a:bodyPr wrap="square" rtlCol="0">
              <a:spAutoFit/>
            </a:bodyPr>
            <a:lstStyle/>
            <a:p>
              <a:pPr algn="ctr">
                <a:lnSpc>
                  <a:spcPct val="90000"/>
                </a:lnSpc>
              </a:pPr>
              <a:r>
                <a:rPr lang="en-US" sz="1100" dirty="0">
                  <a:solidFill>
                    <a:schemeClr val="tx2"/>
                  </a:solidFill>
                  <a:latin typeface="Arial" panose="020B0604020202020204" pitchFamily="34" charset="0"/>
                  <a:cs typeface="Arial" panose="020B0604020202020204" pitchFamily="34" charset="0"/>
                </a:rPr>
                <a:t>NetOps</a:t>
              </a:r>
            </a:p>
          </p:txBody>
        </p:sp>
      </p:grpSp>
      <p:cxnSp>
        <p:nvCxnSpPr>
          <p:cNvPr id="64" name="Straight Arrow Connector 63">
            <a:extLst>
              <a:ext uri="{FF2B5EF4-FFF2-40B4-BE49-F238E27FC236}">
                <a16:creationId xmlns:a16="http://schemas.microsoft.com/office/drawing/2014/main" id="{0C22C15F-BF37-674F-8DF4-847721DEB65C}"/>
              </a:ext>
            </a:extLst>
          </p:cNvPr>
          <p:cNvCxnSpPr>
            <a:cxnSpLocks/>
          </p:cNvCxnSpPr>
          <p:nvPr/>
        </p:nvCxnSpPr>
        <p:spPr>
          <a:xfrm flipV="1">
            <a:off x="8255942" y="3144510"/>
            <a:ext cx="0" cy="558005"/>
          </a:xfrm>
          <a:prstGeom prst="straightConnector1">
            <a:avLst/>
          </a:prstGeom>
          <a:noFill/>
          <a:ln w="38100" cap="rnd">
            <a:solidFill>
              <a:schemeClr val="accent1"/>
            </a:solidFill>
            <a:prstDash val="sysDot"/>
            <a:round/>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65" name="Group 64">
            <a:extLst>
              <a:ext uri="{FF2B5EF4-FFF2-40B4-BE49-F238E27FC236}">
                <a16:creationId xmlns:a16="http://schemas.microsoft.com/office/drawing/2014/main" id="{9FC1ABC1-AB12-E440-92D5-C4F595C8D182}"/>
              </a:ext>
            </a:extLst>
          </p:cNvPr>
          <p:cNvGrpSpPr/>
          <p:nvPr/>
        </p:nvGrpSpPr>
        <p:grpSpPr>
          <a:xfrm>
            <a:off x="11014353" y="1601821"/>
            <a:ext cx="550139" cy="558944"/>
            <a:chOff x="7405306" y="5688432"/>
            <a:chExt cx="688880" cy="688880"/>
          </a:xfrm>
        </p:grpSpPr>
        <p:sp>
          <p:nvSpPr>
            <p:cNvPr id="69" name="Oval 68">
              <a:extLst>
                <a:ext uri="{FF2B5EF4-FFF2-40B4-BE49-F238E27FC236}">
                  <a16:creationId xmlns:a16="http://schemas.microsoft.com/office/drawing/2014/main" id="{9AF78319-CBC2-CC41-82EF-FE498BA559FC}"/>
                </a:ext>
              </a:extLst>
            </p:cNvPr>
            <p:cNvSpPr/>
            <p:nvPr/>
          </p:nvSpPr>
          <p:spPr>
            <a:xfrm>
              <a:off x="7405306" y="5688432"/>
              <a:ext cx="688880" cy="688880"/>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A9CC500F-5096-934F-AB7A-4C2F5EC77EB2}"/>
                </a:ext>
              </a:extLst>
            </p:cNvPr>
            <p:cNvGrpSpPr/>
            <p:nvPr/>
          </p:nvGrpSpPr>
          <p:grpSpPr>
            <a:xfrm>
              <a:off x="7537164" y="5832651"/>
              <a:ext cx="420148" cy="420764"/>
              <a:chOff x="10065846" y="2795327"/>
              <a:chExt cx="772752" cy="773884"/>
            </a:xfrm>
          </p:grpSpPr>
          <p:grpSp>
            <p:nvGrpSpPr>
              <p:cNvPr id="101" name="Group 100">
                <a:extLst>
                  <a:ext uri="{FF2B5EF4-FFF2-40B4-BE49-F238E27FC236}">
                    <a16:creationId xmlns:a16="http://schemas.microsoft.com/office/drawing/2014/main" id="{009C0FFA-766C-2748-AC35-6466055C96E6}"/>
                  </a:ext>
                </a:extLst>
              </p:cNvPr>
              <p:cNvGrpSpPr/>
              <p:nvPr/>
            </p:nvGrpSpPr>
            <p:grpSpPr>
              <a:xfrm>
                <a:off x="10065846" y="2795327"/>
                <a:ext cx="772752" cy="773884"/>
                <a:chOff x="10065846" y="2791472"/>
                <a:chExt cx="772752" cy="773884"/>
              </a:xfrm>
            </p:grpSpPr>
            <p:sp>
              <p:nvSpPr>
                <p:cNvPr id="107" name="Freeform 14">
                  <a:extLst>
                    <a:ext uri="{FF2B5EF4-FFF2-40B4-BE49-F238E27FC236}">
                      <a16:creationId xmlns:a16="http://schemas.microsoft.com/office/drawing/2014/main" id="{80567ED5-FE5F-4C45-9DF2-258A58AA6775}"/>
                    </a:ext>
                  </a:extLst>
                </p:cNvPr>
                <p:cNvSpPr>
                  <a:spLocks/>
                </p:cNvSpPr>
                <p:nvPr/>
              </p:nvSpPr>
              <p:spPr bwMode="auto">
                <a:xfrm>
                  <a:off x="10065846" y="2791472"/>
                  <a:ext cx="772752" cy="773884"/>
                </a:xfrm>
                <a:custGeom>
                  <a:avLst/>
                  <a:gdLst>
                    <a:gd name="T0" fmla="*/ 82 w 384"/>
                    <a:gd name="T1" fmla="*/ 384 h 384"/>
                    <a:gd name="T2" fmla="*/ 302 w 384"/>
                    <a:gd name="T3" fmla="*/ 384 h 384"/>
                    <a:gd name="T4" fmla="*/ 384 w 384"/>
                    <a:gd name="T5" fmla="*/ 302 h 384"/>
                    <a:gd name="T6" fmla="*/ 384 w 384"/>
                    <a:gd name="T7" fmla="*/ 82 h 384"/>
                    <a:gd name="T8" fmla="*/ 302 w 384"/>
                    <a:gd name="T9" fmla="*/ 0 h 384"/>
                    <a:gd name="T10" fmla="*/ 82 w 384"/>
                    <a:gd name="T11" fmla="*/ 0 h 384"/>
                    <a:gd name="T12" fmla="*/ 0 w 384"/>
                    <a:gd name="T13" fmla="*/ 82 h 384"/>
                    <a:gd name="T14" fmla="*/ 0 w 384"/>
                    <a:gd name="T15" fmla="*/ 302 h 384"/>
                    <a:gd name="T16" fmla="*/ 82 w 384"/>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82" y="384"/>
                      </a:moveTo>
                      <a:cubicBezTo>
                        <a:pt x="302" y="384"/>
                        <a:pt x="302" y="384"/>
                        <a:pt x="302" y="384"/>
                      </a:cubicBezTo>
                      <a:cubicBezTo>
                        <a:pt x="347" y="384"/>
                        <a:pt x="384" y="347"/>
                        <a:pt x="384" y="302"/>
                      </a:cubicBezTo>
                      <a:cubicBezTo>
                        <a:pt x="384" y="82"/>
                        <a:pt x="384" y="82"/>
                        <a:pt x="384" y="82"/>
                      </a:cubicBezTo>
                      <a:cubicBezTo>
                        <a:pt x="384" y="37"/>
                        <a:pt x="347" y="0"/>
                        <a:pt x="302" y="0"/>
                      </a:cubicBezTo>
                      <a:cubicBezTo>
                        <a:pt x="82" y="0"/>
                        <a:pt x="82" y="0"/>
                        <a:pt x="82" y="0"/>
                      </a:cubicBezTo>
                      <a:cubicBezTo>
                        <a:pt x="37" y="0"/>
                        <a:pt x="0" y="37"/>
                        <a:pt x="0" y="82"/>
                      </a:cubicBezTo>
                      <a:cubicBezTo>
                        <a:pt x="0" y="302"/>
                        <a:pt x="0" y="302"/>
                        <a:pt x="0" y="302"/>
                      </a:cubicBezTo>
                      <a:cubicBezTo>
                        <a:pt x="0" y="347"/>
                        <a:pt x="37" y="384"/>
                        <a:pt x="82" y="384"/>
                      </a:cubicBezTo>
                      <a:close/>
                    </a:path>
                  </a:pathLst>
                </a:custGeom>
                <a:no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2">
                  <a:extLst>
                    <a:ext uri="{FF2B5EF4-FFF2-40B4-BE49-F238E27FC236}">
                      <a16:creationId xmlns:a16="http://schemas.microsoft.com/office/drawing/2014/main" id="{C9FE22D3-9B76-C543-B524-821D72D7E908}"/>
                    </a:ext>
                  </a:extLst>
                </p:cNvPr>
                <p:cNvSpPr>
                  <a:spLocks noEditPoints="1"/>
                </p:cNvSpPr>
                <p:nvPr/>
              </p:nvSpPr>
              <p:spPr bwMode="auto">
                <a:xfrm>
                  <a:off x="10389427" y="3085943"/>
                  <a:ext cx="135364"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8 w 64"/>
                    <a:gd name="T17" fmla="*/ 58 h 97"/>
                    <a:gd name="T18" fmla="*/ 8 w 64"/>
                    <a:gd name="T19" fmla="*/ 97 h 97"/>
                    <a:gd name="T20" fmla="*/ 0 w 64"/>
                    <a:gd name="T21" fmla="*/ 97 h 97"/>
                    <a:gd name="T22" fmla="*/ 0 w 64"/>
                    <a:gd name="T23" fmla="*/ 2 h 97"/>
                    <a:gd name="T24" fmla="*/ 33 w 64"/>
                    <a:gd name="T25" fmla="*/ 7 h 97"/>
                    <a:gd name="T26" fmla="*/ 8 w 64"/>
                    <a:gd name="T27" fmla="*/ 37 h 97"/>
                    <a:gd name="T28" fmla="*/ 33 w 64"/>
                    <a:gd name="T29" fmla="*/ 66 h 97"/>
                    <a:gd name="T30" fmla="*/ 55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1" y="0"/>
                        <a:pt x="33" y="0"/>
                      </a:cubicBezTo>
                      <a:cubicBezTo>
                        <a:pt x="54" y="0"/>
                        <a:pt x="64" y="17"/>
                        <a:pt x="64" y="37"/>
                      </a:cubicBezTo>
                      <a:cubicBezTo>
                        <a:pt x="64" y="56"/>
                        <a:pt x="54" y="73"/>
                        <a:pt x="33" y="73"/>
                      </a:cubicBezTo>
                      <a:cubicBezTo>
                        <a:pt x="22" y="73"/>
                        <a:pt x="12" y="68"/>
                        <a:pt x="9" y="58"/>
                      </a:cubicBezTo>
                      <a:cubicBezTo>
                        <a:pt x="8" y="58"/>
                        <a:pt x="8" y="58"/>
                        <a:pt x="8" y="58"/>
                      </a:cubicBezTo>
                      <a:cubicBezTo>
                        <a:pt x="8" y="97"/>
                        <a:pt x="8" y="97"/>
                        <a:pt x="8" y="97"/>
                      </a:cubicBezTo>
                      <a:cubicBezTo>
                        <a:pt x="0" y="97"/>
                        <a:pt x="0" y="97"/>
                        <a:pt x="0" y="97"/>
                      </a:cubicBezTo>
                      <a:lnTo>
                        <a:pt x="0" y="2"/>
                      </a:lnTo>
                      <a:close/>
                      <a:moveTo>
                        <a:pt x="33" y="7"/>
                      </a:moveTo>
                      <a:cubicBezTo>
                        <a:pt x="14" y="7"/>
                        <a:pt x="8" y="21"/>
                        <a:pt x="8" y="37"/>
                      </a:cubicBezTo>
                      <a:cubicBezTo>
                        <a:pt x="8" y="51"/>
                        <a:pt x="15" y="66"/>
                        <a:pt x="33" y="66"/>
                      </a:cubicBezTo>
                      <a:cubicBezTo>
                        <a:pt x="49" y="66"/>
                        <a:pt x="55" y="51"/>
                        <a:pt x="55" y="37"/>
                      </a:cubicBezTo>
                      <a:cubicBezTo>
                        <a:pt x="55"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3">
                  <a:extLst>
                    <a:ext uri="{FF2B5EF4-FFF2-40B4-BE49-F238E27FC236}">
                      <a16:creationId xmlns:a16="http://schemas.microsoft.com/office/drawing/2014/main" id="{E0FD903B-64C2-0041-9A8C-76E3448E7F1B}"/>
                    </a:ext>
                  </a:extLst>
                </p:cNvPr>
                <p:cNvSpPr>
                  <a:spLocks noEditPoints="1"/>
                </p:cNvSpPr>
                <p:nvPr/>
              </p:nvSpPr>
              <p:spPr bwMode="auto">
                <a:xfrm>
                  <a:off x="10552101" y="3085943"/>
                  <a:ext cx="134175"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9 w 64"/>
                    <a:gd name="T17" fmla="*/ 58 h 97"/>
                    <a:gd name="T18" fmla="*/ 9 w 64"/>
                    <a:gd name="T19" fmla="*/ 97 h 97"/>
                    <a:gd name="T20" fmla="*/ 0 w 64"/>
                    <a:gd name="T21" fmla="*/ 97 h 97"/>
                    <a:gd name="T22" fmla="*/ 0 w 64"/>
                    <a:gd name="T23" fmla="*/ 2 h 97"/>
                    <a:gd name="T24" fmla="*/ 33 w 64"/>
                    <a:gd name="T25" fmla="*/ 7 h 97"/>
                    <a:gd name="T26" fmla="*/ 9 w 64"/>
                    <a:gd name="T27" fmla="*/ 37 h 97"/>
                    <a:gd name="T28" fmla="*/ 33 w 64"/>
                    <a:gd name="T29" fmla="*/ 66 h 97"/>
                    <a:gd name="T30" fmla="*/ 56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2" y="0"/>
                        <a:pt x="33" y="0"/>
                      </a:cubicBezTo>
                      <a:cubicBezTo>
                        <a:pt x="54" y="0"/>
                        <a:pt x="64" y="17"/>
                        <a:pt x="64" y="37"/>
                      </a:cubicBezTo>
                      <a:cubicBezTo>
                        <a:pt x="64" y="56"/>
                        <a:pt x="54" y="73"/>
                        <a:pt x="33" y="73"/>
                      </a:cubicBezTo>
                      <a:cubicBezTo>
                        <a:pt x="23" y="73"/>
                        <a:pt x="13" y="68"/>
                        <a:pt x="9" y="58"/>
                      </a:cubicBezTo>
                      <a:cubicBezTo>
                        <a:pt x="9" y="58"/>
                        <a:pt x="9" y="58"/>
                        <a:pt x="9" y="58"/>
                      </a:cubicBezTo>
                      <a:cubicBezTo>
                        <a:pt x="9" y="97"/>
                        <a:pt x="9" y="97"/>
                        <a:pt x="9" y="97"/>
                      </a:cubicBezTo>
                      <a:cubicBezTo>
                        <a:pt x="0" y="97"/>
                        <a:pt x="0" y="97"/>
                        <a:pt x="0" y="97"/>
                      </a:cubicBezTo>
                      <a:lnTo>
                        <a:pt x="0" y="2"/>
                      </a:lnTo>
                      <a:close/>
                      <a:moveTo>
                        <a:pt x="33" y="7"/>
                      </a:moveTo>
                      <a:cubicBezTo>
                        <a:pt x="14" y="7"/>
                        <a:pt x="9" y="21"/>
                        <a:pt x="9" y="37"/>
                      </a:cubicBezTo>
                      <a:cubicBezTo>
                        <a:pt x="9" y="51"/>
                        <a:pt x="15" y="66"/>
                        <a:pt x="33" y="66"/>
                      </a:cubicBezTo>
                      <a:cubicBezTo>
                        <a:pt x="49" y="66"/>
                        <a:pt x="56" y="51"/>
                        <a:pt x="56" y="37"/>
                      </a:cubicBezTo>
                      <a:cubicBezTo>
                        <a:pt x="56"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1">
                  <a:extLst>
                    <a:ext uri="{FF2B5EF4-FFF2-40B4-BE49-F238E27FC236}">
                      <a16:creationId xmlns:a16="http://schemas.microsoft.com/office/drawing/2014/main" id="{F923AB52-359C-F540-9AB2-6118A0707724}"/>
                    </a:ext>
                  </a:extLst>
                </p:cNvPr>
                <p:cNvSpPr>
                  <a:spLocks noEditPoints="1"/>
                </p:cNvSpPr>
                <p:nvPr/>
              </p:nvSpPr>
              <p:spPr bwMode="auto">
                <a:xfrm>
                  <a:off x="10233879" y="3085943"/>
                  <a:ext cx="134175" cy="154361"/>
                </a:xfrm>
                <a:custGeom>
                  <a:avLst/>
                  <a:gdLst>
                    <a:gd name="T0" fmla="*/ 3 w 64"/>
                    <a:gd name="T1" fmla="*/ 23 h 73"/>
                    <a:gd name="T2" fmla="*/ 31 w 64"/>
                    <a:gd name="T3" fmla="*/ 0 h 73"/>
                    <a:gd name="T4" fmla="*/ 56 w 64"/>
                    <a:gd name="T5" fmla="*/ 23 h 73"/>
                    <a:gd name="T6" fmla="*/ 56 w 64"/>
                    <a:gd name="T7" fmla="*/ 59 h 73"/>
                    <a:gd name="T8" fmla="*/ 61 w 64"/>
                    <a:gd name="T9" fmla="*/ 64 h 73"/>
                    <a:gd name="T10" fmla="*/ 64 w 64"/>
                    <a:gd name="T11" fmla="*/ 64 h 73"/>
                    <a:gd name="T12" fmla="*/ 64 w 64"/>
                    <a:gd name="T13" fmla="*/ 71 h 73"/>
                    <a:gd name="T14" fmla="*/ 58 w 64"/>
                    <a:gd name="T15" fmla="*/ 71 h 73"/>
                    <a:gd name="T16" fmla="*/ 48 w 64"/>
                    <a:gd name="T17" fmla="*/ 59 h 73"/>
                    <a:gd name="T18" fmla="*/ 48 w 64"/>
                    <a:gd name="T19" fmla="*/ 59 h 73"/>
                    <a:gd name="T20" fmla="*/ 23 w 64"/>
                    <a:gd name="T21" fmla="*/ 73 h 73"/>
                    <a:gd name="T22" fmla="*/ 0 w 64"/>
                    <a:gd name="T23" fmla="*/ 53 h 73"/>
                    <a:gd name="T24" fmla="*/ 37 w 64"/>
                    <a:gd name="T25" fmla="*/ 31 h 73"/>
                    <a:gd name="T26" fmla="*/ 48 w 64"/>
                    <a:gd name="T27" fmla="*/ 22 h 73"/>
                    <a:gd name="T28" fmla="*/ 30 w 64"/>
                    <a:gd name="T29" fmla="*/ 7 h 73"/>
                    <a:gd name="T30" fmla="*/ 11 w 64"/>
                    <a:gd name="T31" fmla="*/ 23 h 73"/>
                    <a:gd name="T32" fmla="*/ 3 w 64"/>
                    <a:gd name="T33" fmla="*/ 23 h 73"/>
                    <a:gd name="T34" fmla="*/ 48 w 64"/>
                    <a:gd name="T35" fmla="*/ 34 h 73"/>
                    <a:gd name="T36" fmla="*/ 47 w 64"/>
                    <a:gd name="T37" fmla="*/ 34 h 73"/>
                    <a:gd name="T38" fmla="*/ 40 w 64"/>
                    <a:gd name="T39" fmla="*/ 37 h 73"/>
                    <a:gd name="T40" fmla="*/ 8 w 64"/>
                    <a:gd name="T41" fmla="*/ 53 h 73"/>
                    <a:gd name="T42" fmla="*/ 24 w 64"/>
                    <a:gd name="T43" fmla="*/ 66 h 73"/>
                    <a:gd name="T44" fmla="*/ 48 w 64"/>
                    <a:gd name="T45" fmla="*/ 45 h 73"/>
                    <a:gd name="T46" fmla="*/ 48 w 64"/>
                    <a:gd name="T4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3" y="23"/>
                      </a:moveTo>
                      <a:cubicBezTo>
                        <a:pt x="3" y="7"/>
                        <a:pt x="15" y="0"/>
                        <a:pt x="31" y="0"/>
                      </a:cubicBezTo>
                      <a:cubicBezTo>
                        <a:pt x="43" y="0"/>
                        <a:pt x="56" y="4"/>
                        <a:pt x="56" y="23"/>
                      </a:cubicBezTo>
                      <a:cubicBezTo>
                        <a:pt x="56" y="59"/>
                        <a:pt x="56" y="59"/>
                        <a:pt x="56" y="59"/>
                      </a:cubicBezTo>
                      <a:cubicBezTo>
                        <a:pt x="56" y="62"/>
                        <a:pt x="58" y="64"/>
                        <a:pt x="61" y="64"/>
                      </a:cubicBezTo>
                      <a:cubicBezTo>
                        <a:pt x="62" y="64"/>
                        <a:pt x="63" y="64"/>
                        <a:pt x="64" y="64"/>
                      </a:cubicBezTo>
                      <a:cubicBezTo>
                        <a:pt x="64" y="71"/>
                        <a:pt x="64" y="71"/>
                        <a:pt x="64" y="71"/>
                      </a:cubicBezTo>
                      <a:cubicBezTo>
                        <a:pt x="62" y="71"/>
                        <a:pt x="61" y="71"/>
                        <a:pt x="58" y="71"/>
                      </a:cubicBezTo>
                      <a:cubicBezTo>
                        <a:pt x="50" y="71"/>
                        <a:pt x="48" y="67"/>
                        <a:pt x="48" y="59"/>
                      </a:cubicBezTo>
                      <a:cubicBezTo>
                        <a:pt x="48" y="59"/>
                        <a:pt x="48" y="59"/>
                        <a:pt x="48" y="59"/>
                      </a:cubicBezTo>
                      <a:cubicBezTo>
                        <a:pt x="42" y="68"/>
                        <a:pt x="36" y="73"/>
                        <a:pt x="23" y="73"/>
                      </a:cubicBezTo>
                      <a:cubicBezTo>
                        <a:pt x="10" y="73"/>
                        <a:pt x="0" y="67"/>
                        <a:pt x="0" y="53"/>
                      </a:cubicBezTo>
                      <a:cubicBezTo>
                        <a:pt x="0" y="34"/>
                        <a:pt x="19" y="33"/>
                        <a:pt x="37" y="31"/>
                      </a:cubicBezTo>
                      <a:cubicBezTo>
                        <a:pt x="44" y="30"/>
                        <a:pt x="48" y="29"/>
                        <a:pt x="48" y="22"/>
                      </a:cubicBezTo>
                      <a:cubicBezTo>
                        <a:pt x="48" y="10"/>
                        <a:pt x="39" y="7"/>
                        <a:pt x="30" y="7"/>
                      </a:cubicBezTo>
                      <a:cubicBezTo>
                        <a:pt x="19" y="7"/>
                        <a:pt x="11" y="12"/>
                        <a:pt x="11" y="23"/>
                      </a:cubicBezTo>
                      <a:lnTo>
                        <a:pt x="3" y="23"/>
                      </a:lnTo>
                      <a:close/>
                      <a:moveTo>
                        <a:pt x="48" y="34"/>
                      </a:moveTo>
                      <a:cubicBezTo>
                        <a:pt x="47" y="34"/>
                        <a:pt x="47" y="34"/>
                        <a:pt x="47" y="34"/>
                      </a:cubicBezTo>
                      <a:cubicBezTo>
                        <a:pt x="46" y="36"/>
                        <a:pt x="43" y="36"/>
                        <a:pt x="40" y="37"/>
                      </a:cubicBezTo>
                      <a:cubicBezTo>
                        <a:pt x="26" y="39"/>
                        <a:pt x="8" y="39"/>
                        <a:pt x="8" y="53"/>
                      </a:cubicBezTo>
                      <a:cubicBezTo>
                        <a:pt x="8" y="61"/>
                        <a:pt x="16" y="66"/>
                        <a:pt x="24" y="66"/>
                      </a:cubicBezTo>
                      <a:cubicBezTo>
                        <a:pt x="36" y="66"/>
                        <a:pt x="48" y="58"/>
                        <a:pt x="48" y="45"/>
                      </a:cubicBezTo>
                      <a:lnTo>
                        <a:pt x="48" y="34"/>
                      </a:ln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32A3E439-E61E-9443-A6BD-4B3D0590C4F3}"/>
                  </a:ext>
                </a:extLst>
              </p:cNvPr>
              <p:cNvGrpSpPr/>
              <p:nvPr/>
            </p:nvGrpSpPr>
            <p:grpSpPr>
              <a:xfrm>
                <a:off x="10065846" y="2795327"/>
                <a:ext cx="772752" cy="773884"/>
                <a:chOff x="10065846" y="2791472"/>
                <a:chExt cx="772752" cy="773884"/>
              </a:xfrm>
            </p:grpSpPr>
            <p:sp>
              <p:nvSpPr>
                <p:cNvPr id="103" name="Freeform 14">
                  <a:extLst>
                    <a:ext uri="{FF2B5EF4-FFF2-40B4-BE49-F238E27FC236}">
                      <a16:creationId xmlns:a16="http://schemas.microsoft.com/office/drawing/2014/main" id="{7C052EF7-CDE5-F642-839F-2EF59BDA3376}"/>
                    </a:ext>
                  </a:extLst>
                </p:cNvPr>
                <p:cNvSpPr>
                  <a:spLocks/>
                </p:cNvSpPr>
                <p:nvPr/>
              </p:nvSpPr>
              <p:spPr bwMode="auto">
                <a:xfrm>
                  <a:off x="10065846" y="2791472"/>
                  <a:ext cx="772752" cy="773884"/>
                </a:xfrm>
                <a:custGeom>
                  <a:avLst/>
                  <a:gdLst>
                    <a:gd name="T0" fmla="*/ 82 w 384"/>
                    <a:gd name="T1" fmla="*/ 384 h 384"/>
                    <a:gd name="T2" fmla="*/ 302 w 384"/>
                    <a:gd name="T3" fmla="*/ 384 h 384"/>
                    <a:gd name="T4" fmla="*/ 384 w 384"/>
                    <a:gd name="T5" fmla="*/ 302 h 384"/>
                    <a:gd name="T6" fmla="*/ 384 w 384"/>
                    <a:gd name="T7" fmla="*/ 82 h 384"/>
                    <a:gd name="T8" fmla="*/ 302 w 384"/>
                    <a:gd name="T9" fmla="*/ 0 h 384"/>
                    <a:gd name="T10" fmla="*/ 82 w 384"/>
                    <a:gd name="T11" fmla="*/ 0 h 384"/>
                    <a:gd name="T12" fmla="*/ 0 w 384"/>
                    <a:gd name="T13" fmla="*/ 82 h 384"/>
                    <a:gd name="T14" fmla="*/ 0 w 384"/>
                    <a:gd name="T15" fmla="*/ 302 h 384"/>
                    <a:gd name="T16" fmla="*/ 82 w 384"/>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82" y="384"/>
                      </a:moveTo>
                      <a:cubicBezTo>
                        <a:pt x="302" y="384"/>
                        <a:pt x="302" y="384"/>
                        <a:pt x="302" y="384"/>
                      </a:cubicBezTo>
                      <a:cubicBezTo>
                        <a:pt x="347" y="384"/>
                        <a:pt x="384" y="347"/>
                        <a:pt x="384" y="302"/>
                      </a:cubicBezTo>
                      <a:cubicBezTo>
                        <a:pt x="384" y="82"/>
                        <a:pt x="384" y="82"/>
                        <a:pt x="384" y="82"/>
                      </a:cubicBezTo>
                      <a:cubicBezTo>
                        <a:pt x="384" y="37"/>
                        <a:pt x="347" y="0"/>
                        <a:pt x="302" y="0"/>
                      </a:cubicBezTo>
                      <a:cubicBezTo>
                        <a:pt x="82" y="0"/>
                        <a:pt x="82" y="0"/>
                        <a:pt x="82" y="0"/>
                      </a:cubicBezTo>
                      <a:cubicBezTo>
                        <a:pt x="37" y="0"/>
                        <a:pt x="0" y="37"/>
                        <a:pt x="0" y="82"/>
                      </a:cubicBezTo>
                      <a:cubicBezTo>
                        <a:pt x="0" y="302"/>
                        <a:pt x="0" y="302"/>
                        <a:pt x="0" y="302"/>
                      </a:cubicBezTo>
                      <a:cubicBezTo>
                        <a:pt x="0" y="347"/>
                        <a:pt x="37" y="384"/>
                        <a:pt x="82" y="384"/>
                      </a:cubicBezTo>
                      <a:close/>
                    </a:path>
                  </a:pathLst>
                </a:custGeom>
                <a:no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12">
                  <a:extLst>
                    <a:ext uri="{FF2B5EF4-FFF2-40B4-BE49-F238E27FC236}">
                      <a16:creationId xmlns:a16="http://schemas.microsoft.com/office/drawing/2014/main" id="{0BB70C8F-95D9-E446-97B1-B88BBC20053F}"/>
                    </a:ext>
                  </a:extLst>
                </p:cNvPr>
                <p:cNvSpPr>
                  <a:spLocks noEditPoints="1"/>
                </p:cNvSpPr>
                <p:nvPr/>
              </p:nvSpPr>
              <p:spPr bwMode="auto">
                <a:xfrm>
                  <a:off x="10389427" y="3085943"/>
                  <a:ext cx="135364"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8 w 64"/>
                    <a:gd name="T17" fmla="*/ 58 h 97"/>
                    <a:gd name="T18" fmla="*/ 8 w 64"/>
                    <a:gd name="T19" fmla="*/ 97 h 97"/>
                    <a:gd name="T20" fmla="*/ 0 w 64"/>
                    <a:gd name="T21" fmla="*/ 97 h 97"/>
                    <a:gd name="T22" fmla="*/ 0 w 64"/>
                    <a:gd name="T23" fmla="*/ 2 h 97"/>
                    <a:gd name="T24" fmla="*/ 33 w 64"/>
                    <a:gd name="T25" fmla="*/ 7 h 97"/>
                    <a:gd name="T26" fmla="*/ 8 w 64"/>
                    <a:gd name="T27" fmla="*/ 37 h 97"/>
                    <a:gd name="T28" fmla="*/ 33 w 64"/>
                    <a:gd name="T29" fmla="*/ 66 h 97"/>
                    <a:gd name="T30" fmla="*/ 55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1" y="0"/>
                        <a:pt x="33" y="0"/>
                      </a:cubicBezTo>
                      <a:cubicBezTo>
                        <a:pt x="54" y="0"/>
                        <a:pt x="64" y="17"/>
                        <a:pt x="64" y="37"/>
                      </a:cubicBezTo>
                      <a:cubicBezTo>
                        <a:pt x="64" y="56"/>
                        <a:pt x="54" y="73"/>
                        <a:pt x="33" y="73"/>
                      </a:cubicBezTo>
                      <a:cubicBezTo>
                        <a:pt x="22" y="73"/>
                        <a:pt x="12" y="68"/>
                        <a:pt x="9" y="58"/>
                      </a:cubicBezTo>
                      <a:cubicBezTo>
                        <a:pt x="8" y="58"/>
                        <a:pt x="8" y="58"/>
                        <a:pt x="8" y="58"/>
                      </a:cubicBezTo>
                      <a:cubicBezTo>
                        <a:pt x="8" y="97"/>
                        <a:pt x="8" y="97"/>
                        <a:pt x="8" y="97"/>
                      </a:cubicBezTo>
                      <a:cubicBezTo>
                        <a:pt x="0" y="97"/>
                        <a:pt x="0" y="97"/>
                        <a:pt x="0" y="97"/>
                      </a:cubicBezTo>
                      <a:lnTo>
                        <a:pt x="0" y="2"/>
                      </a:lnTo>
                      <a:close/>
                      <a:moveTo>
                        <a:pt x="33" y="7"/>
                      </a:moveTo>
                      <a:cubicBezTo>
                        <a:pt x="14" y="7"/>
                        <a:pt x="8" y="21"/>
                        <a:pt x="8" y="37"/>
                      </a:cubicBezTo>
                      <a:cubicBezTo>
                        <a:pt x="8" y="51"/>
                        <a:pt x="15" y="66"/>
                        <a:pt x="33" y="66"/>
                      </a:cubicBezTo>
                      <a:cubicBezTo>
                        <a:pt x="49" y="66"/>
                        <a:pt x="55" y="51"/>
                        <a:pt x="55" y="37"/>
                      </a:cubicBezTo>
                      <a:cubicBezTo>
                        <a:pt x="55"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3">
                  <a:extLst>
                    <a:ext uri="{FF2B5EF4-FFF2-40B4-BE49-F238E27FC236}">
                      <a16:creationId xmlns:a16="http://schemas.microsoft.com/office/drawing/2014/main" id="{A425DB84-5973-A042-9495-A1B381DA3EF9}"/>
                    </a:ext>
                  </a:extLst>
                </p:cNvPr>
                <p:cNvSpPr>
                  <a:spLocks noEditPoints="1"/>
                </p:cNvSpPr>
                <p:nvPr/>
              </p:nvSpPr>
              <p:spPr bwMode="auto">
                <a:xfrm>
                  <a:off x="10552101" y="3085943"/>
                  <a:ext cx="134175"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9 w 64"/>
                    <a:gd name="T17" fmla="*/ 58 h 97"/>
                    <a:gd name="T18" fmla="*/ 9 w 64"/>
                    <a:gd name="T19" fmla="*/ 97 h 97"/>
                    <a:gd name="T20" fmla="*/ 0 w 64"/>
                    <a:gd name="T21" fmla="*/ 97 h 97"/>
                    <a:gd name="T22" fmla="*/ 0 w 64"/>
                    <a:gd name="T23" fmla="*/ 2 h 97"/>
                    <a:gd name="T24" fmla="*/ 33 w 64"/>
                    <a:gd name="T25" fmla="*/ 7 h 97"/>
                    <a:gd name="T26" fmla="*/ 9 w 64"/>
                    <a:gd name="T27" fmla="*/ 37 h 97"/>
                    <a:gd name="T28" fmla="*/ 33 w 64"/>
                    <a:gd name="T29" fmla="*/ 66 h 97"/>
                    <a:gd name="T30" fmla="*/ 56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2" y="0"/>
                        <a:pt x="33" y="0"/>
                      </a:cubicBezTo>
                      <a:cubicBezTo>
                        <a:pt x="54" y="0"/>
                        <a:pt x="64" y="17"/>
                        <a:pt x="64" y="37"/>
                      </a:cubicBezTo>
                      <a:cubicBezTo>
                        <a:pt x="64" y="56"/>
                        <a:pt x="54" y="73"/>
                        <a:pt x="33" y="73"/>
                      </a:cubicBezTo>
                      <a:cubicBezTo>
                        <a:pt x="23" y="73"/>
                        <a:pt x="13" y="68"/>
                        <a:pt x="9" y="58"/>
                      </a:cubicBezTo>
                      <a:cubicBezTo>
                        <a:pt x="9" y="58"/>
                        <a:pt x="9" y="58"/>
                        <a:pt x="9" y="58"/>
                      </a:cubicBezTo>
                      <a:cubicBezTo>
                        <a:pt x="9" y="97"/>
                        <a:pt x="9" y="97"/>
                        <a:pt x="9" y="97"/>
                      </a:cubicBezTo>
                      <a:cubicBezTo>
                        <a:pt x="0" y="97"/>
                        <a:pt x="0" y="97"/>
                        <a:pt x="0" y="97"/>
                      </a:cubicBezTo>
                      <a:lnTo>
                        <a:pt x="0" y="2"/>
                      </a:lnTo>
                      <a:close/>
                      <a:moveTo>
                        <a:pt x="33" y="7"/>
                      </a:moveTo>
                      <a:cubicBezTo>
                        <a:pt x="14" y="7"/>
                        <a:pt x="9" y="21"/>
                        <a:pt x="9" y="37"/>
                      </a:cubicBezTo>
                      <a:cubicBezTo>
                        <a:pt x="9" y="51"/>
                        <a:pt x="15" y="66"/>
                        <a:pt x="33" y="66"/>
                      </a:cubicBezTo>
                      <a:cubicBezTo>
                        <a:pt x="49" y="66"/>
                        <a:pt x="56" y="51"/>
                        <a:pt x="56" y="37"/>
                      </a:cubicBezTo>
                      <a:cubicBezTo>
                        <a:pt x="56"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1">
                  <a:extLst>
                    <a:ext uri="{FF2B5EF4-FFF2-40B4-BE49-F238E27FC236}">
                      <a16:creationId xmlns:a16="http://schemas.microsoft.com/office/drawing/2014/main" id="{5D20F3C4-9328-A14A-8954-C4A1F1346E39}"/>
                    </a:ext>
                  </a:extLst>
                </p:cNvPr>
                <p:cNvSpPr>
                  <a:spLocks noEditPoints="1"/>
                </p:cNvSpPr>
                <p:nvPr/>
              </p:nvSpPr>
              <p:spPr bwMode="auto">
                <a:xfrm>
                  <a:off x="10233879" y="3085943"/>
                  <a:ext cx="134175" cy="154361"/>
                </a:xfrm>
                <a:custGeom>
                  <a:avLst/>
                  <a:gdLst>
                    <a:gd name="T0" fmla="*/ 3 w 64"/>
                    <a:gd name="T1" fmla="*/ 23 h 73"/>
                    <a:gd name="T2" fmla="*/ 31 w 64"/>
                    <a:gd name="T3" fmla="*/ 0 h 73"/>
                    <a:gd name="T4" fmla="*/ 56 w 64"/>
                    <a:gd name="T5" fmla="*/ 23 h 73"/>
                    <a:gd name="T6" fmla="*/ 56 w 64"/>
                    <a:gd name="T7" fmla="*/ 59 h 73"/>
                    <a:gd name="T8" fmla="*/ 61 w 64"/>
                    <a:gd name="T9" fmla="*/ 64 h 73"/>
                    <a:gd name="T10" fmla="*/ 64 w 64"/>
                    <a:gd name="T11" fmla="*/ 64 h 73"/>
                    <a:gd name="T12" fmla="*/ 64 w 64"/>
                    <a:gd name="T13" fmla="*/ 71 h 73"/>
                    <a:gd name="T14" fmla="*/ 58 w 64"/>
                    <a:gd name="T15" fmla="*/ 71 h 73"/>
                    <a:gd name="T16" fmla="*/ 48 w 64"/>
                    <a:gd name="T17" fmla="*/ 59 h 73"/>
                    <a:gd name="T18" fmla="*/ 48 w 64"/>
                    <a:gd name="T19" fmla="*/ 59 h 73"/>
                    <a:gd name="T20" fmla="*/ 23 w 64"/>
                    <a:gd name="T21" fmla="*/ 73 h 73"/>
                    <a:gd name="T22" fmla="*/ 0 w 64"/>
                    <a:gd name="T23" fmla="*/ 53 h 73"/>
                    <a:gd name="T24" fmla="*/ 37 w 64"/>
                    <a:gd name="T25" fmla="*/ 31 h 73"/>
                    <a:gd name="T26" fmla="*/ 48 w 64"/>
                    <a:gd name="T27" fmla="*/ 22 h 73"/>
                    <a:gd name="T28" fmla="*/ 30 w 64"/>
                    <a:gd name="T29" fmla="*/ 7 h 73"/>
                    <a:gd name="T30" fmla="*/ 11 w 64"/>
                    <a:gd name="T31" fmla="*/ 23 h 73"/>
                    <a:gd name="T32" fmla="*/ 3 w 64"/>
                    <a:gd name="T33" fmla="*/ 23 h 73"/>
                    <a:gd name="T34" fmla="*/ 48 w 64"/>
                    <a:gd name="T35" fmla="*/ 34 h 73"/>
                    <a:gd name="T36" fmla="*/ 47 w 64"/>
                    <a:gd name="T37" fmla="*/ 34 h 73"/>
                    <a:gd name="T38" fmla="*/ 40 w 64"/>
                    <a:gd name="T39" fmla="*/ 37 h 73"/>
                    <a:gd name="T40" fmla="*/ 8 w 64"/>
                    <a:gd name="T41" fmla="*/ 53 h 73"/>
                    <a:gd name="T42" fmla="*/ 24 w 64"/>
                    <a:gd name="T43" fmla="*/ 66 h 73"/>
                    <a:gd name="T44" fmla="*/ 48 w 64"/>
                    <a:gd name="T45" fmla="*/ 45 h 73"/>
                    <a:gd name="T46" fmla="*/ 48 w 64"/>
                    <a:gd name="T4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3" y="23"/>
                      </a:moveTo>
                      <a:cubicBezTo>
                        <a:pt x="3" y="7"/>
                        <a:pt x="15" y="0"/>
                        <a:pt x="31" y="0"/>
                      </a:cubicBezTo>
                      <a:cubicBezTo>
                        <a:pt x="43" y="0"/>
                        <a:pt x="56" y="4"/>
                        <a:pt x="56" y="23"/>
                      </a:cubicBezTo>
                      <a:cubicBezTo>
                        <a:pt x="56" y="59"/>
                        <a:pt x="56" y="59"/>
                        <a:pt x="56" y="59"/>
                      </a:cubicBezTo>
                      <a:cubicBezTo>
                        <a:pt x="56" y="62"/>
                        <a:pt x="58" y="64"/>
                        <a:pt x="61" y="64"/>
                      </a:cubicBezTo>
                      <a:cubicBezTo>
                        <a:pt x="62" y="64"/>
                        <a:pt x="63" y="64"/>
                        <a:pt x="64" y="64"/>
                      </a:cubicBezTo>
                      <a:cubicBezTo>
                        <a:pt x="64" y="71"/>
                        <a:pt x="64" y="71"/>
                        <a:pt x="64" y="71"/>
                      </a:cubicBezTo>
                      <a:cubicBezTo>
                        <a:pt x="62" y="71"/>
                        <a:pt x="61" y="71"/>
                        <a:pt x="58" y="71"/>
                      </a:cubicBezTo>
                      <a:cubicBezTo>
                        <a:pt x="50" y="71"/>
                        <a:pt x="48" y="67"/>
                        <a:pt x="48" y="59"/>
                      </a:cubicBezTo>
                      <a:cubicBezTo>
                        <a:pt x="48" y="59"/>
                        <a:pt x="48" y="59"/>
                        <a:pt x="48" y="59"/>
                      </a:cubicBezTo>
                      <a:cubicBezTo>
                        <a:pt x="42" y="68"/>
                        <a:pt x="36" y="73"/>
                        <a:pt x="23" y="73"/>
                      </a:cubicBezTo>
                      <a:cubicBezTo>
                        <a:pt x="10" y="73"/>
                        <a:pt x="0" y="67"/>
                        <a:pt x="0" y="53"/>
                      </a:cubicBezTo>
                      <a:cubicBezTo>
                        <a:pt x="0" y="34"/>
                        <a:pt x="19" y="33"/>
                        <a:pt x="37" y="31"/>
                      </a:cubicBezTo>
                      <a:cubicBezTo>
                        <a:pt x="44" y="30"/>
                        <a:pt x="48" y="29"/>
                        <a:pt x="48" y="22"/>
                      </a:cubicBezTo>
                      <a:cubicBezTo>
                        <a:pt x="48" y="10"/>
                        <a:pt x="39" y="7"/>
                        <a:pt x="30" y="7"/>
                      </a:cubicBezTo>
                      <a:cubicBezTo>
                        <a:pt x="19" y="7"/>
                        <a:pt x="11" y="12"/>
                        <a:pt x="11" y="23"/>
                      </a:cubicBezTo>
                      <a:lnTo>
                        <a:pt x="3" y="23"/>
                      </a:lnTo>
                      <a:close/>
                      <a:moveTo>
                        <a:pt x="48" y="34"/>
                      </a:moveTo>
                      <a:cubicBezTo>
                        <a:pt x="47" y="34"/>
                        <a:pt x="47" y="34"/>
                        <a:pt x="47" y="34"/>
                      </a:cubicBezTo>
                      <a:cubicBezTo>
                        <a:pt x="46" y="36"/>
                        <a:pt x="43" y="36"/>
                        <a:pt x="40" y="37"/>
                      </a:cubicBezTo>
                      <a:cubicBezTo>
                        <a:pt x="26" y="39"/>
                        <a:pt x="8" y="39"/>
                        <a:pt x="8" y="53"/>
                      </a:cubicBezTo>
                      <a:cubicBezTo>
                        <a:pt x="8" y="61"/>
                        <a:pt x="16" y="66"/>
                        <a:pt x="24" y="66"/>
                      </a:cubicBezTo>
                      <a:cubicBezTo>
                        <a:pt x="36" y="66"/>
                        <a:pt x="48" y="58"/>
                        <a:pt x="48" y="45"/>
                      </a:cubicBezTo>
                      <a:lnTo>
                        <a:pt x="48" y="34"/>
                      </a:ln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26" name="Group 125">
            <a:extLst>
              <a:ext uri="{FF2B5EF4-FFF2-40B4-BE49-F238E27FC236}">
                <a16:creationId xmlns:a16="http://schemas.microsoft.com/office/drawing/2014/main" id="{B7EBC9E5-8437-7547-A8F9-E64EC04BDD45}"/>
              </a:ext>
            </a:extLst>
          </p:cNvPr>
          <p:cNvGrpSpPr/>
          <p:nvPr/>
        </p:nvGrpSpPr>
        <p:grpSpPr>
          <a:xfrm>
            <a:off x="11085019" y="2620251"/>
            <a:ext cx="550139" cy="558944"/>
            <a:chOff x="7405306" y="5688432"/>
            <a:chExt cx="688880" cy="688880"/>
          </a:xfrm>
        </p:grpSpPr>
        <p:sp>
          <p:nvSpPr>
            <p:cNvPr id="127" name="Oval 126">
              <a:extLst>
                <a:ext uri="{FF2B5EF4-FFF2-40B4-BE49-F238E27FC236}">
                  <a16:creationId xmlns:a16="http://schemas.microsoft.com/office/drawing/2014/main" id="{BE01AE6B-72E6-7543-8A7E-575A0402C907}"/>
                </a:ext>
              </a:extLst>
            </p:cNvPr>
            <p:cNvSpPr/>
            <p:nvPr/>
          </p:nvSpPr>
          <p:spPr>
            <a:xfrm>
              <a:off x="7405306" y="5688432"/>
              <a:ext cx="688880" cy="688880"/>
            </a:xfrm>
            <a:prstGeom prst="ellipse">
              <a:avLst/>
            </a:prstGeom>
            <a:solidFill>
              <a:srgbClr val="92D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9EFA37AB-65AA-DB44-BBA7-4601E96496E8}"/>
                </a:ext>
              </a:extLst>
            </p:cNvPr>
            <p:cNvGrpSpPr/>
            <p:nvPr/>
          </p:nvGrpSpPr>
          <p:grpSpPr>
            <a:xfrm>
              <a:off x="7537164" y="5832651"/>
              <a:ext cx="420148" cy="420764"/>
              <a:chOff x="10065846" y="2795327"/>
              <a:chExt cx="772752" cy="773884"/>
            </a:xfrm>
          </p:grpSpPr>
          <p:grpSp>
            <p:nvGrpSpPr>
              <p:cNvPr id="129" name="Group 128">
                <a:extLst>
                  <a:ext uri="{FF2B5EF4-FFF2-40B4-BE49-F238E27FC236}">
                    <a16:creationId xmlns:a16="http://schemas.microsoft.com/office/drawing/2014/main" id="{9267F51B-CA55-CE4C-BE28-AE0FE5E4421C}"/>
                  </a:ext>
                </a:extLst>
              </p:cNvPr>
              <p:cNvGrpSpPr/>
              <p:nvPr/>
            </p:nvGrpSpPr>
            <p:grpSpPr>
              <a:xfrm>
                <a:off x="10065846" y="2795327"/>
                <a:ext cx="772752" cy="773884"/>
                <a:chOff x="10065846" y="2791472"/>
                <a:chExt cx="772752" cy="773884"/>
              </a:xfrm>
            </p:grpSpPr>
            <p:sp>
              <p:nvSpPr>
                <p:cNvPr id="135" name="Freeform 14">
                  <a:extLst>
                    <a:ext uri="{FF2B5EF4-FFF2-40B4-BE49-F238E27FC236}">
                      <a16:creationId xmlns:a16="http://schemas.microsoft.com/office/drawing/2014/main" id="{E48785A0-0C48-4742-8563-E3284E44D9A7}"/>
                    </a:ext>
                  </a:extLst>
                </p:cNvPr>
                <p:cNvSpPr>
                  <a:spLocks/>
                </p:cNvSpPr>
                <p:nvPr/>
              </p:nvSpPr>
              <p:spPr bwMode="auto">
                <a:xfrm>
                  <a:off x="10065846" y="2791472"/>
                  <a:ext cx="772752" cy="773884"/>
                </a:xfrm>
                <a:custGeom>
                  <a:avLst/>
                  <a:gdLst>
                    <a:gd name="T0" fmla="*/ 82 w 384"/>
                    <a:gd name="T1" fmla="*/ 384 h 384"/>
                    <a:gd name="T2" fmla="*/ 302 w 384"/>
                    <a:gd name="T3" fmla="*/ 384 h 384"/>
                    <a:gd name="T4" fmla="*/ 384 w 384"/>
                    <a:gd name="T5" fmla="*/ 302 h 384"/>
                    <a:gd name="T6" fmla="*/ 384 w 384"/>
                    <a:gd name="T7" fmla="*/ 82 h 384"/>
                    <a:gd name="T8" fmla="*/ 302 w 384"/>
                    <a:gd name="T9" fmla="*/ 0 h 384"/>
                    <a:gd name="T10" fmla="*/ 82 w 384"/>
                    <a:gd name="T11" fmla="*/ 0 h 384"/>
                    <a:gd name="T12" fmla="*/ 0 w 384"/>
                    <a:gd name="T13" fmla="*/ 82 h 384"/>
                    <a:gd name="T14" fmla="*/ 0 w 384"/>
                    <a:gd name="T15" fmla="*/ 302 h 384"/>
                    <a:gd name="T16" fmla="*/ 82 w 384"/>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82" y="384"/>
                      </a:moveTo>
                      <a:cubicBezTo>
                        <a:pt x="302" y="384"/>
                        <a:pt x="302" y="384"/>
                        <a:pt x="302" y="384"/>
                      </a:cubicBezTo>
                      <a:cubicBezTo>
                        <a:pt x="347" y="384"/>
                        <a:pt x="384" y="347"/>
                        <a:pt x="384" y="302"/>
                      </a:cubicBezTo>
                      <a:cubicBezTo>
                        <a:pt x="384" y="82"/>
                        <a:pt x="384" y="82"/>
                        <a:pt x="384" y="82"/>
                      </a:cubicBezTo>
                      <a:cubicBezTo>
                        <a:pt x="384" y="37"/>
                        <a:pt x="347" y="0"/>
                        <a:pt x="302" y="0"/>
                      </a:cubicBezTo>
                      <a:cubicBezTo>
                        <a:pt x="82" y="0"/>
                        <a:pt x="82" y="0"/>
                        <a:pt x="82" y="0"/>
                      </a:cubicBezTo>
                      <a:cubicBezTo>
                        <a:pt x="37" y="0"/>
                        <a:pt x="0" y="37"/>
                        <a:pt x="0" y="82"/>
                      </a:cubicBezTo>
                      <a:cubicBezTo>
                        <a:pt x="0" y="302"/>
                        <a:pt x="0" y="302"/>
                        <a:pt x="0" y="302"/>
                      </a:cubicBezTo>
                      <a:cubicBezTo>
                        <a:pt x="0" y="347"/>
                        <a:pt x="37" y="384"/>
                        <a:pt x="82" y="384"/>
                      </a:cubicBezTo>
                      <a:close/>
                    </a:path>
                  </a:pathLst>
                </a:custGeom>
                <a:no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2">
                  <a:extLst>
                    <a:ext uri="{FF2B5EF4-FFF2-40B4-BE49-F238E27FC236}">
                      <a16:creationId xmlns:a16="http://schemas.microsoft.com/office/drawing/2014/main" id="{A01DFC15-EB9F-5243-9C3C-91DB96164A0E}"/>
                    </a:ext>
                  </a:extLst>
                </p:cNvPr>
                <p:cNvSpPr>
                  <a:spLocks noEditPoints="1"/>
                </p:cNvSpPr>
                <p:nvPr/>
              </p:nvSpPr>
              <p:spPr bwMode="auto">
                <a:xfrm>
                  <a:off x="10389427" y="3085943"/>
                  <a:ext cx="135364"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8 w 64"/>
                    <a:gd name="T17" fmla="*/ 58 h 97"/>
                    <a:gd name="T18" fmla="*/ 8 w 64"/>
                    <a:gd name="T19" fmla="*/ 97 h 97"/>
                    <a:gd name="T20" fmla="*/ 0 w 64"/>
                    <a:gd name="T21" fmla="*/ 97 h 97"/>
                    <a:gd name="T22" fmla="*/ 0 w 64"/>
                    <a:gd name="T23" fmla="*/ 2 h 97"/>
                    <a:gd name="T24" fmla="*/ 33 w 64"/>
                    <a:gd name="T25" fmla="*/ 7 h 97"/>
                    <a:gd name="T26" fmla="*/ 8 w 64"/>
                    <a:gd name="T27" fmla="*/ 37 h 97"/>
                    <a:gd name="T28" fmla="*/ 33 w 64"/>
                    <a:gd name="T29" fmla="*/ 66 h 97"/>
                    <a:gd name="T30" fmla="*/ 55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1" y="0"/>
                        <a:pt x="33" y="0"/>
                      </a:cubicBezTo>
                      <a:cubicBezTo>
                        <a:pt x="54" y="0"/>
                        <a:pt x="64" y="17"/>
                        <a:pt x="64" y="37"/>
                      </a:cubicBezTo>
                      <a:cubicBezTo>
                        <a:pt x="64" y="56"/>
                        <a:pt x="54" y="73"/>
                        <a:pt x="33" y="73"/>
                      </a:cubicBezTo>
                      <a:cubicBezTo>
                        <a:pt x="22" y="73"/>
                        <a:pt x="12" y="68"/>
                        <a:pt x="9" y="58"/>
                      </a:cubicBezTo>
                      <a:cubicBezTo>
                        <a:pt x="8" y="58"/>
                        <a:pt x="8" y="58"/>
                        <a:pt x="8" y="58"/>
                      </a:cubicBezTo>
                      <a:cubicBezTo>
                        <a:pt x="8" y="97"/>
                        <a:pt x="8" y="97"/>
                        <a:pt x="8" y="97"/>
                      </a:cubicBezTo>
                      <a:cubicBezTo>
                        <a:pt x="0" y="97"/>
                        <a:pt x="0" y="97"/>
                        <a:pt x="0" y="97"/>
                      </a:cubicBezTo>
                      <a:lnTo>
                        <a:pt x="0" y="2"/>
                      </a:lnTo>
                      <a:close/>
                      <a:moveTo>
                        <a:pt x="33" y="7"/>
                      </a:moveTo>
                      <a:cubicBezTo>
                        <a:pt x="14" y="7"/>
                        <a:pt x="8" y="21"/>
                        <a:pt x="8" y="37"/>
                      </a:cubicBezTo>
                      <a:cubicBezTo>
                        <a:pt x="8" y="51"/>
                        <a:pt x="15" y="66"/>
                        <a:pt x="33" y="66"/>
                      </a:cubicBezTo>
                      <a:cubicBezTo>
                        <a:pt x="49" y="66"/>
                        <a:pt x="55" y="51"/>
                        <a:pt x="55" y="37"/>
                      </a:cubicBezTo>
                      <a:cubicBezTo>
                        <a:pt x="55"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3">
                  <a:extLst>
                    <a:ext uri="{FF2B5EF4-FFF2-40B4-BE49-F238E27FC236}">
                      <a16:creationId xmlns:a16="http://schemas.microsoft.com/office/drawing/2014/main" id="{52F145D2-9314-7B4A-A336-6BCA4686F4DD}"/>
                    </a:ext>
                  </a:extLst>
                </p:cNvPr>
                <p:cNvSpPr>
                  <a:spLocks noEditPoints="1"/>
                </p:cNvSpPr>
                <p:nvPr/>
              </p:nvSpPr>
              <p:spPr bwMode="auto">
                <a:xfrm>
                  <a:off x="10552101" y="3085943"/>
                  <a:ext cx="134175"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9 w 64"/>
                    <a:gd name="T17" fmla="*/ 58 h 97"/>
                    <a:gd name="T18" fmla="*/ 9 w 64"/>
                    <a:gd name="T19" fmla="*/ 97 h 97"/>
                    <a:gd name="T20" fmla="*/ 0 w 64"/>
                    <a:gd name="T21" fmla="*/ 97 h 97"/>
                    <a:gd name="T22" fmla="*/ 0 w 64"/>
                    <a:gd name="T23" fmla="*/ 2 h 97"/>
                    <a:gd name="T24" fmla="*/ 33 w 64"/>
                    <a:gd name="T25" fmla="*/ 7 h 97"/>
                    <a:gd name="T26" fmla="*/ 9 w 64"/>
                    <a:gd name="T27" fmla="*/ 37 h 97"/>
                    <a:gd name="T28" fmla="*/ 33 w 64"/>
                    <a:gd name="T29" fmla="*/ 66 h 97"/>
                    <a:gd name="T30" fmla="*/ 56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2" y="0"/>
                        <a:pt x="33" y="0"/>
                      </a:cubicBezTo>
                      <a:cubicBezTo>
                        <a:pt x="54" y="0"/>
                        <a:pt x="64" y="17"/>
                        <a:pt x="64" y="37"/>
                      </a:cubicBezTo>
                      <a:cubicBezTo>
                        <a:pt x="64" y="56"/>
                        <a:pt x="54" y="73"/>
                        <a:pt x="33" y="73"/>
                      </a:cubicBezTo>
                      <a:cubicBezTo>
                        <a:pt x="23" y="73"/>
                        <a:pt x="13" y="68"/>
                        <a:pt x="9" y="58"/>
                      </a:cubicBezTo>
                      <a:cubicBezTo>
                        <a:pt x="9" y="58"/>
                        <a:pt x="9" y="58"/>
                        <a:pt x="9" y="58"/>
                      </a:cubicBezTo>
                      <a:cubicBezTo>
                        <a:pt x="9" y="97"/>
                        <a:pt x="9" y="97"/>
                        <a:pt x="9" y="97"/>
                      </a:cubicBezTo>
                      <a:cubicBezTo>
                        <a:pt x="0" y="97"/>
                        <a:pt x="0" y="97"/>
                        <a:pt x="0" y="97"/>
                      </a:cubicBezTo>
                      <a:lnTo>
                        <a:pt x="0" y="2"/>
                      </a:lnTo>
                      <a:close/>
                      <a:moveTo>
                        <a:pt x="33" y="7"/>
                      </a:moveTo>
                      <a:cubicBezTo>
                        <a:pt x="14" y="7"/>
                        <a:pt x="9" y="21"/>
                        <a:pt x="9" y="37"/>
                      </a:cubicBezTo>
                      <a:cubicBezTo>
                        <a:pt x="9" y="51"/>
                        <a:pt x="15" y="66"/>
                        <a:pt x="33" y="66"/>
                      </a:cubicBezTo>
                      <a:cubicBezTo>
                        <a:pt x="49" y="66"/>
                        <a:pt x="56" y="51"/>
                        <a:pt x="56" y="37"/>
                      </a:cubicBezTo>
                      <a:cubicBezTo>
                        <a:pt x="56"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1">
                  <a:extLst>
                    <a:ext uri="{FF2B5EF4-FFF2-40B4-BE49-F238E27FC236}">
                      <a16:creationId xmlns:a16="http://schemas.microsoft.com/office/drawing/2014/main" id="{4D78B2A2-6F57-514E-A469-ACCF2F86E29D}"/>
                    </a:ext>
                  </a:extLst>
                </p:cNvPr>
                <p:cNvSpPr>
                  <a:spLocks noEditPoints="1"/>
                </p:cNvSpPr>
                <p:nvPr/>
              </p:nvSpPr>
              <p:spPr bwMode="auto">
                <a:xfrm>
                  <a:off x="10233879" y="3085943"/>
                  <a:ext cx="134175" cy="154361"/>
                </a:xfrm>
                <a:custGeom>
                  <a:avLst/>
                  <a:gdLst>
                    <a:gd name="T0" fmla="*/ 3 w 64"/>
                    <a:gd name="T1" fmla="*/ 23 h 73"/>
                    <a:gd name="T2" fmla="*/ 31 w 64"/>
                    <a:gd name="T3" fmla="*/ 0 h 73"/>
                    <a:gd name="T4" fmla="*/ 56 w 64"/>
                    <a:gd name="T5" fmla="*/ 23 h 73"/>
                    <a:gd name="T6" fmla="*/ 56 w 64"/>
                    <a:gd name="T7" fmla="*/ 59 h 73"/>
                    <a:gd name="T8" fmla="*/ 61 w 64"/>
                    <a:gd name="T9" fmla="*/ 64 h 73"/>
                    <a:gd name="T10" fmla="*/ 64 w 64"/>
                    <a:gd name="T11" fmla="*/ 64 h 73"/>
                    <a:gd name="T12" fmla="*/ 64 w 64"/>
                    <a:gd name="T13" fmla="*/ 71 h 73"/>
                    <a:gd name="T14" fmla="*/ 58 w 64"/>
                    <a:gd name="T15" fmla="*/ 71 h 73"/>
                    <a:gd name="T16" fmla="*/ 48 w 64"/>
                    <a:gd name="T17" fmla="*/ 59 h 73"/>
                    <a:gd name="T18" fmla="*/ 48 w 64"/>
                    <a:gd name="T19" fmla="*/ 59 h 73"/>
                    <a:gd name="T20" fmla="*/ 23 w 64"/>
                    <a:gd name="T21" fmla="*/ 73 h 73"/>
                    <a:gd name="T22" fmla="*/ 0 w 64"/>
                    <a:gd name="T23" fmla="*/ 53 h 73"/>
                    <a:gd name="T24" fmla="*/ 37 w 64"/>
                    <a:gd name="T25" fmla="*/ 31 h 73"/>
                    <a:gd name="T26" fmla="*/ 48 w 64"/>
                    <a:gd name="T27" fmla="*/ 22 h 73"/>
                    <a:gd name="T28" fmla="*/ 30 w 64"/>
                    <a:gd name="T29" fmla="*/ 7 h 73"/>
                    <a:gd name="T30" fmla="*/ 11 w 64"/>
                    <a:gd name="T31" fmla="*/ 23 h 73"/>
                    <a:gd name="T32" fmla="*/ 3 w 64"/>
                    <a:gd name="T33" fmla="*/ 23 h 73"/>
                    <a:gd name="T34" fmla="*/ 48 w 64"/>
                    <a:gd name="T35" fmla="*/ 34 h 73"/>
                    <a:gd name="T36" fmla="*/ 47 w 64"/>
                    <a:gd name="T37" fmla="*/ 34 h 73"/>
                    <a:gd name="T38" fmla="*/ 40 w 64"/>
                    <a:gd name="T39" fmla="*/ 37 h 73"/>
                    <a:gd name="T40" fmla="*/ 8 w 64"/>
                    <a:gd name="T41" fmla="*/ 53 h 73"/>
                    <a:gd name="T42" fmla="*/ 24 w 64"/>
                    <a:gd name="T43" fmla="*/ 66 h 73"/>
                    <a:gd name="T44" fmla="*/ 48 w 64"/>
                    <a:gd name="T45" fmla="*/ 45 h 73"/>
                    <a:gd name="T46" fmla="*/ 48 w 64"/>
                    <a:gd name="T4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3" y="23"/>
                      </a:moveTo>
                      <a:cubicBezTo>
                        <a:pt x="3" y="7"/>
                        <a:pt x="15" y="0"/>
                        <a:pt x="31" y="0"/>
                      </a:cubicBezTo>
                      <a:cubicBezTo>
                        <a:pt x="43" y="0"/>
                        <a:pt x="56" y="4"/>
                        <a:pt x="56" y="23"/>
                      </a:cubicBezTo>
                      <a:cubicBezTo>
                        <a:pt x="56" y="59"/>
                        <a:pt x="56" y="59"/>
                        <a:pt x="56" y="59"/>
                      </a:cubicBezTo>
                      <a:cubicBezTo>
                        <a:pt x="56" y="62"/>
                        <a:pt x="58" y="64"/>
                        <a:pt x="61" y="64"/>
                      </a:cubicBezTo>
                      <a:cubicBezTo>
                        <a:pt x="62" y="64"/>
                        <a:pt x="63" y="64"/>
                        <a:pt x="64" y="64"/>
                      </a:cubicBezTo>
                      <a:cubicBezTo>
                        <a:pt x="64" y="71"/>
                        <a:pt x="64" y="71"/>
                        <a:pt x="64" y="71"/>
                      </a:cubicBezTo>
                      <a:cubicBezTo>
                        <a:pt x="62" y="71"/>
                        <a:pt x="61" y="71"/>
                        <a:pt x="58" y="71"/>
                      </a:cubicBezTo>
                      <a:cubicBezTo>
                        <a:pt x="50" y="71"/>
                        <a:pt x="48" y="67"/>
                        <a:pt x="48" y="59"/>
                      </a:cubicBezTo>
                      <a:cubicBezTo>
                        <a:pt x="48" y="59"/>
                        <a:pt x="48" y="59"/>
                        <a:pt x="48" y="59"/>
                      </a:cubicBezTo>
                      <a:cubicBezTo>
                        <a:pt x="42" y="68"/>
                        <a:pt x="36" y="73"/>
                        <a:pt x="23" y="73"/>
                      </a:cubicBezTo>
                      <a:cubicBezTo>
                        <a:pt x="10" y="73"/>
                        <a:pt x="0" y="67"/>
                        <a:pt x="0" y="53"/>
                      </a:cubicBezTo>
                      <a:cubicBezTo>
                        <a:pt x="0" y="34"/>
                        <a:pt x="19" y="33"/>
                        <a:pt x="37" y="31"/>
                      </a:cubicBezTo>
                      <a:cubicBezTo>
                        <a:pt x="44" y="30"/>
                        <a:pt x="48" y="29"/>
                        <a:pt x="48" y="22"/>
                      </a:cubicBezTo>
                      <a:cubicBezTo>
                        <a:pt x="48" y="10"/>
                        <a:pt x="39" y="7"/>
                        <a:pt x="30" y="7"/>
                      </a:cubicBezTo>
                      <a:cubicBezTo>
                        <a:pt x="19" y="7"/>
                        <a:pt x="11" y="12"/>
                        <a:pt x="11" y="23"/>
                      </a:cubicBezTo>
                      <a:lnTo>
                        <a:pt x="3" y="23"/>
                      </a:lnTo>
                      <a:close/>
                      <a:moveTo>
                        <a:pt x="48" y="34"/>
                      </a:moveTo>
                      <a:cubicBezTo>
                        <a:pt x="47" y="34"/>
                        <a:pt x="47" y="34"/>
                        <a:pt x="47" y="34"/>
                      </a:cubicBezTo>
                      <a:cubicBezTo>
                        <a:pt x="46" y="36"/>
                        <a:pt x="43" y="36"/>
                        <a:pt x="40" y="37"/>
                      </a:cubicBezTo>
                      <a:cubicBezTo>
                        <a:pt x="26" y="39"/>
                        <a:pt x="8" y="39"/>
                        <a:pt x="8" y="53"/>
                      </a:cubicBezTo>
                      <a:cubicBezTo>
                        <a:pt x="8" y="61"/>
                        <a:pt x="16" y="66"/>
                        <a:pt x="24" y="66"/>
                      </a:cubicBezTo>
                      <a:cubicBezTo>
                        <a:pt x="36" y="66"/>
                        <a:pt x="48" y="58"/>
                        <a:pt x="48" y="45"/>
                      </a:cubicBezTo>
                      <a:lnTo>
                        <a:pt x="48" y="34"/>
                      </a:ln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30" name="Group 129">
                <a:extLst>
                  <a:ext uri="{FF2B5EF4-FFF2-40B4-BE49-F238E27FC236}">
                    <a16:creationId xmlns:a16="http://schemas.microsoft.com/office/drawing/2014/main" id="{2744A1F1-28C8-0043-9287-6445F3447C54}"/>
                  </a:ext>
                </a:extLst>
              </p:cNvPr>
              <p:cNvGrpSpPr/>
              <p:nvPr/>
            </p:nvGrpSpPr>
            <p:grpSpPr>
              <a:xfrm>
                <a:off x="10065846" y="2795327"/>
                <a:ext cx="772752" cy="773884"/>
                <a:chOff x="10065846" y="2791472"/>
                <a:chExt cx="772752" cy="773884"/>
              </a:xfrm>
            </p:grpSpPr>
            <p:sp>
              <p:nvSpPr>
                <p:cNvPr id="131" name="Freeform 14">
                  <a:extLst>
                    <a:ext uri="{FF2B5EF4-FFF2-40B4-BE49-F238E27FC236}">
                      <a16:creationId xmlns:a16="http://schemas.microsoft.com/office/drawing/2014/main" id="{2599FC62-7CB3-E846-8423-5C6F0F4B0C6E}"/>
                    </a:ext>
                  </a:extLst>
                </p:cNvPr>
                <p:cNvSpPr>
                  <a:spLocks/>
                </p:cNvSpPr>
                <p:nvPr/>
              </p:nvSpPr>
              <p:spPr bwMode="auto">
                <a:xfrm>
                  <a:off x="10065846" y="2791472"/>
                  <a:ext cx="772752" cy="773884"/>
                </a:xfrm>
                <a:custGeom>
                  <a:avLst/>
                  <a:gdLst>
                    <a:gd name="T0" fmla="*/ 82 w 384"/>
                    <a:gd name="T1" fmla="*/ 384 h 384"/>
                    <a:gd name="T2" fmla="*/ 302 w 384"/>
                    <a:gd name="T3" fmla="*/ 384 h 384"/>
                    <a:gd name="T4" fmla="*/ 384 w 384"/>
                    <a:gd name="T5" fmla="*/ 302 h 384"/>
                    <a:gd name="T6" fmla="*/ 384 w 384"/>
                    <a:gd name="T7" fmla="*/ 82 h 384"/>
                    <a:gd name="T8" fmla="*/ 302 w 384"/>
                    <a:gd name="T9" fmla="*/ 0 h 384"/>
                    <a:gd name="T10" fmla="*/ 82 w 384"/>
                    <a:gd name="T11" fmla="*/ 0 h 384"/>
                    <a:gd name="T12" fmla="*/ 0 w 384"/>
                    <a:gd name="T13" fmla="*/ 82 h 384"/>
                    <a:gd name="T14" fmla="*/ 0 w 384"/>
                    <a:gd name="T15" fmla="*/ 302 h 384"/>
                    <a:gd name="T16" fmla="*/ 82 w 384"/>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82" y="384"/>
                      </a:moveTo>
                      <a:cubicBezTo>
                        <a:pt x="302" y="384"/>
                        <a:pt x="302" y="384"/>
                        <a:pt x="302" y="384"/>
                      </a:cubicBezTo>
                      <a:cubicBezTo>
                        <a:pt x="347" y="384"/>
                        <a:pt x="384" y="347"/>
                        <a:pt x="384" y="302"/>
                      </a:cubicBezTo>
                      <a:cubicBezTo>
                        <a:pt x="384" y="82"/>
                        <a:pt x="384" y="82"/>
                        <a:pt x="384" y="82"/>
                      </a:cubicBezTo>
                      <a:cubicBezTo>
                        <a:pt x="384" y="37"/>
                        <a:pt x="347" y="0"/>
                        <a:pt x="302" y="0"/>
                      </a:cubicBezTo>
                      <a:cubicBezTo>
                        <a:pt x="82" y="0"/>
                        <a:pt x="82" y="0"/>
                        <a:pt x="82" y="0"/>
                      </a:cubicBezTo>
                      <a:cubicBezTo>
                        <a:pt x="37" y="0"/>
                        <a:pt x="0" y="37"/>
                        <a:pt x="0" y="82"/>
                      </a:cubicBezTo>
                      <a:cubicBezTo>
                        <a:pt x="0" y="302"/>
                        <a:pt x="0" y="302"/>
                        <a:pt x="0" y="302"/>
                      </a:cubicBezTo>
                      <a:cubicBezTo>
                        <a:pt x="0" y="347"/>
                        <a:pt x="37" y="384"/>
                        <a:pt x="82" y="384"/>
                      </a:cubicBezTo>
                      <a:close/>
                    </a:path>
                  </a:pathLst>
                </a:custGeom>
                <a:no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2">
                  <a:extLst>
                    <a:ext uri="{FF2B5EF4-FFF2-40B4-BE49-F238E27FC236}">
                      <a16:creationId xmlns:a16="http://schemas.microsoft.com/office/drawing/2014/main" id="{4A30576C-F915-BF44-A075-89DEC9E3EE68}"/>
                    </a:ext>
                  </a:extLst>
                </p:cNvPr>
                <p:cNvSpPr>
                  <a:spLocks noEditPoints="1"/>
                </p:cNvSpPr>
                <p:nvPr/>
              </p:nvSpPr>
              <p:spPr bwMode="auto">
                <a:xfrm>
                  <a:off x="10389427" y="3085943"/>
                  <a:ext cx="135364"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8 w 64"/>
                    <a:gd name="T17" fmla="*/ 58 h 97"/>
                    <a:gd name="T18" fmla="*/ 8 w 64"/>
                    <a:gd name="T19" fmla="*/ 97 h 97"/>
                    <a:gd name="T20" fmla="*/ 0 w 64"/>
                    <a:gd name="T21" fmla="*/ 97 h 97"/>
                    <a:gd name="T22" fmla="*/ 0 w 64"/>
                    <a:gd name="T23" fmla="*/ 2 h 97"/>
                    <a:gd name="T24" fmla="*/ 33 w 64"/>
                    <a:gd name="T25" fmla="*/ 7 h 97"/>
                    <a:gd name="T26" fmla="*/ 8 w 64"/>
                    <a:gd name="T27" fmla="*/ 37 h 97"/>
                    <a:gd name="T28" fmla="*/ 33 w 64"/>
                    <a:gd name="T29" fmla="*/ 66 h 97"/>
                    <a:gd name="T30" fmla="*/ 55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1" y="0"/>
                        <a:pt x="33" y="0"/>
                      </a:cubicBezTo>
                      <a:cubicBezTo>
                        <a:pt x="54" y="0"/>
                        <a:pt x="64" y="17"/>
                        <a:pt x="64" y="37"/>
                      </a:cubicBezTo>
                      <a:cubicBezTo>
                        <a:pt x="64" y="56"/>
                        <a:pt x="54" y="73"/>
                        <a:pt x="33" y="73"/>
                      </a:cubicBezTo>
                      <a:cubicBezTo>
                        <a:pt x="22" y="73"/>
                        <a:pt x="12" y="68"/>
                        <a:pt x="9" y="58"/>
                      </a:cubicBezTo>
                      <a:cubicBezTo>
                        <a:pt x="8" y="58"/>
                        <a:pt x="8" y="58"/>
                        <a:pt x="8" y="58"/>
                      </a:cubicBezTo>
                      <a:cubicBezTo>
                        <a:pt x="8" y="97"/>
                        <a:pt x="8" y="97"/>
                        <a:pt x="8" y="97"/>
                      </a:cubicBezTo>
                      <a:cubicBezTo>
                        <a:pt x="0" y="97"/>
                        <a:pt x="0" y="97"/>
                        <a:pt x="0" y="97"/>
                      </a:cubicBezTo>
                      <a:lnTo>
                        <a:pt x="0" y="2"/>
                      </a:lnTo>
                      <a:close/>
                      <a:moveTo>
                        <a:pt x="33" y="7"/>
                      </a:moveTo>
                      <a:cubicBezTo>
                        <a:pt x="14" y="7"/>
                        <a:pt x="8" y="21"/>
                        <a:pt x="8" y="37"/>
                      </a:cubicBezTo>
                      <a:cubicBezTo>
                        <a:pt x="8" y="51"/>
                        <a:pt x="15" y="66"/>
                        <a:pt x="33" y="66"/>
                      </a:cubicBezTo>
                      <a:cubicBezTo>
                        <a:pt x="49" y="66"/>
                        <a:pt x="55" y="51"/>
                        <a:pt x="55" y="37"/>
                      </a:cubicBezTo>
                      <a:cubicBezTo>
                        <a:pt x="55"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3">
                  <a:extLst>
                    <a:ext uri="{FF2B5EF4-FFF2-40B4-BE49-F238E27FC236}">
                      <a16:creationId xmlns:a16="http://schemas.microsoft.com/office/drawing/2014/main" id="{1045AFC5-7B9A-A243-AAD3-55B9A3D9F79C}"/>
                    </a:ext>
                  </a:extLst>
                </p:cNvPr>
                <p:cNvSpPr>
                  <a:spLocks noEditPoints="1"/>
                </p:cNvSpPr>
                <p:nvPr/>
              </p:nvSpPr>
              <p:spPr bwMode="auto">
                <a:xfrm>
                  <a:off x="10552101" y="3085943"/>
                  <a:ext cx="134175"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9 w 64"/>
                    <a:gd name="T17" fmla="*/ 58 h 97"/>
                    <a:gd name="T18" fmla="*/ 9 w 64"/>
                    <a:gd name="T19" fmla="*/ 97 h 97"/>
                    <a:gd name="T20" fmla="*/ 0 w 64"/>
                    <a:gd name="T21" fmla="*/ 97 h 97"/>
                    <a:gd name="T22" fmla="*/ 0 w 64"/>
                    <a:gd name="T23" fmla="*/ 2 h 97"/>
                    <a:gd name="T24" fmla="*/ 33 w 64"/>
                    <a:gd name="T25" fmla="*/ 7 h 97"/>
                    <a:gd name="T26" fmla="*/ 9 w 64"/>
                    <a:gd name="T27" fmla="*/ 37 h 97"/>
                    <a:gd name="T28" fmla="*/ 33 w 64"/>
                    <a:gd name="T29" fmla="*/ 66 h 97"/>
                    <a:gd name="T30" fmla="*/ 56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2" y="0"/>
                        <a:pt x="33" y="0"/>
                      </a:cubicBezTo>
                      <a:cubicBezTo>
                        <a:pt x="54" y="0"/>
                        <a:pt x="64" y="17"/>
                        <a:pt x="64" y="37"/>
                      </a:cubicBezTo>
                      <a:cubicBezTo>
                        <a:pt x="64" y="56"/>
                        <a:pt x="54" y="73"/>
                        <a:pt x="33" y="73"/>
                      </a:cubicBezTo>
                      <a:cubicBezTo>
                        <a:pt x="23" y="73"/>
                        <a:pt x="13" y="68"/>
                        <a:pt x="9" y="58"/>
                      </a:cubicBezTo>
                      <a:cubicBezTo>
                        <a:pt x="9" y="58"/>
                        <a:pt x="9" y="58"/>
                        <a:pt x="9" y="58"/>
                      </a:cubicBezTo>
                      <a:cubicBezTo>
                        <a:pt x="9" y="97"/>
                        <a:pt x="9" y="97"/>
                        <a:pt x="9" y="97"/>
                      </a:cubicBezTo>
                      <a:cubicBezTo>
                        <a:pt x="0" y="97"/>
                        <a:pt x="0" y="97"/>
                        <a:pt x="0" y="97"/>
                      </a:cubicBezTo>
                      <a:lnTo>
                        <a:pt x="0" y="2"/>
                      </a:lnTo>
                      <a:close/>
                      <a:moveTo>
                        <a:pt x="33" y="7"/>
                      </a:moveTo>
                      <a:cubicBezTo>
                        <a:pt x="14" y="7"/>
                        <a:pt x="9" y="21"/>
                        <a:pt x="9" y="37"/>
                      </a:cubicBezTo>
                      <a:cubicBezTo>
                        <a:pt x="9" y="51"/>
                        <a:pt x="15" y="66"/>
                        <a:pt x="33" y="66"/>
                      </a:cubicBezTo>
                      <a:cubicBezTo>
                        <a:pt x="49" y="66"/>
                        <a:pt x="56" y="51"/>
                        <a:pt x="56" y="37"/>
                      </a:cubicBezTo>
                      <a:cubicBezTo>
                        <a:pt x="56"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1">
                  <a:extLst>
                    <a:ext uri="{FF2B5EF4-FFF2-40B4-BE49-F238E27FC236}">
                      <a16:creationId xmlns:a16="http://schemas.microsoft.com/office/drawing/2014/main" id="{F1FB1E04-98D2-6B41-98EC-4A332CDCCFEA}"/>
                    </a:ext>
                  </a:extLst>
                </p:cNvPr>
                <p:cNvSpPr>
                  <a:spLocks noEditPoints="1"/>
                </p:cNvSpPr>
                <p:nvPr/>
              </p:nvSpPr>
              <p:spPr bwMode="auto">
                <a:xfrm>
                  <a:off x="10233879" y="3085943"/>
                  <a:ext cx="134175" cy="154361"/>
                </a:xfrm>
                <a:custGeom>
                  <a:avLst/>
                  <a:gdLst>
                    <a:gd name="T0" fmla="*/ 3 w 64"/>
                    <a:gd name="T1" fmla="*/ 23 h 73"/>
                    <a:gd name="T2" fmla="*/ 31 w 64"/>
                    <a:gd name="T3" fmla="*/ 0 h 73"/>
                    <a:gd name="T4" fmla="*/ 56 w 64"/>
                    <a:gd name="T5" fmla="*/ 23 h 73"/>
                    <a:gd name="T6" fmla="*/ 56 w 64"/>
                    <a:gd name="T7" fmla="*/ 59 h 73"/>
                    <a:gd name="T8" fmla="*/ 61 w 64"/>
                    <a:gd name="T9" fmla="*/ 64 h 73"/>
                    <a:gd name="T10" fmla="*/ 64 w 64"/>
                    <a:gd name="T11" fmla="*/ 64 h 73"/>
                    <a:gd name="T12" fmla="*/ 64 w 64"/>
                    <a:gd name="T13" fmla="*/ 71 h 73"/>
                    <a:gd name="T14" fmla="*/ 58 w 64"/>
                    <a:gd name="T15" fmla="*/ 71 h 73"/>
                    <a:gd name="T16" fmla="*/ 48 w 64"/>
                    <a:gd name="T17" fmla="*/ 59 h 73"/>
                    <a:gd name="T18" fmla="*/ 48 w 64"/>
                    <a:gd name="T19" fmla="*/ 59 h 73"/>
                    <a:gd name="T20" fmla="*/ 23 w 64"/>
                    <a:gd name="T21" fmla="*/ 73 h 73"/>
                    <a:gd name="T22" fmla="*/ 0 w 64"/>
                    <a:gd name="T23" fmla="*/ 53 h 73"/>
                    <a:gd name="T24" fmla="*/ 37 w 64"/>
                    <a:gd name="T25" fmla="*/ 31 h 73"/>
                    <a:gd name="T26" fmla="*/ 48 w 64"/>
                    <a:gd name="T27" fmla="*/ 22 h 73"/>
                    <a:gd name="T28" fmla="*/ 30 w 64"/>
                    <a:gd name="T29" fmla="*/ 7 h 73"/>
                    <a:gd name="T30" fmla="*/ 11 w 64"/>
                    <a:gd name="T31" fmla="*/ 23 h 73"/>
                    <a:gd name="T32" fmla="*/ 3 w 64"/>
                    <a:gd name="T33" fmla="*/ 23 h 73"/>
                    <a:gd name="T34" fmla="*/ 48 w 64"/>
                    <a:gd name="T35" fmla="*/ 34 h 73"/>
                    <a:gd name="T36" fmla="*/ 47 w 64"/>
                    <a:gd name="T37" fmla="*/ 34 h 73"/>
                    <a:gd name="T38" fmla="*/ 40 w 64"/>
                    <a:gd name="T39" fmla="*/ 37 h 73"/>
                    <a:gd name="T40" fmla="*/ 8 w 64"/>
                    <a:gd name="T41" fmla="*/ 53 h 73"/>
                    <a:gd name="T42" fmla="*/ 24 w 64"/>
                    <a:gd name="T43" fmla="*/ 66 h 73"/>
                    <a:gd name="T44" fmla="*/ 48 w 64"/>
                    <a:gd name="T45" fmla="*/ 45 h 73"/>
                    <a:gd name="T46" fmla="*/ 48 w 64"/>
                    <a:gd name="T4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3" y="23"/>
                      </a:moveTo>
                      <a:cubicBezTo>
                        <a:pt x="3" y="7"/>
                        <a:pt x="15" y="0"/>
                        <a:pt x="31" y="0"/>
                      </a:cubicBezTo>
                      <a:cubicBezTo>
                        <a:pt x="43" y="0"/>
                        <a:pt x="56" y="4"/>
                        <a:pt x="56" y="23"/>
                      </a:cubicBezTo>
                      <a:cubicBezTo>
                        <a:pt x="56" y="59"/>
                        <a:pt x="56" y="59"/>
                        <a:pt x="56" y="59"/>
                      </a:cubicBezTo>
                      <a:cubicBezTo>
                        <a:pt x="56" y="62"/>
                        <a:pt x="58" y="64"/>
                        <a:pt x="61" y="64"/>
                      </a:cubicBezTo>
                      <a:cubicBezTo>
                        <a:pt x="62" y="64"/>
                        <a:pt x="63" y="64"/>
                        <a:pt x="64" y="64"/>
                      </a:cubicBezTo>
                      <a:cubicBezTo>
                        <a:pt x="64" y="71"/>
                        <a:pt x="64" y="71"/>
                        <a:pt x="64" y="71"/>
                      </a:cubicBezTo>
                      <a:cubicBezTo>
                        <a:pt x="62" y="71"/>
                        <a:pt x="61" y="71"/>
                        <a:pt x="58" y="71"/>
                      </a:cubicBezTo>
                      <a:cubicBezTo>
                        <a:pt x="50" y="71"/>
                        <a:pt x="48" y="67"/>
                        <a:pt x="48" y="59"/>
                      </a:cubicBezTo>
                      <a:cubicBezTo>
                        <a:pt x="48" y="59"/>
                        <a:pt x="48" y="59"/>
                        <a:pt x="48" y="59"/>
                      </a:cubicBezTo>
                      <a:cubicBezTo>
                        <a:pt x="42" y="68"/>
                        <a:pt x="36" y="73"/>
                        <a:pt x="23" y="73"/>
                      </a:cubicBezTo>
                      <a:cubicBezTo>
                        <a:pt x="10" y="73"/>
                        <a:pt x="0" y="67"/>
                        <a:pt x="0" y="53"/>
                      </a:cubicBezTo>
                      <a:cubicBezTo>
                        <a:pt x="0" y="34"/>
                        <a:pt x="19" y="33"/>
                        <a:pt x="37" y="31"/>
                      </a:cubicBezTo>
                      <a:cubicBezTo>
                        <a:pt x="44" y="30"/>
                        <a:pt x="48" y="29"/>
                        <a:pt x="48" y="22"/>
                      </a:cubicBezTo>
                      <a:cubicBezTo>
                        <a:pt x="48" y="10"/>
                        <a:pt x="39" y="7"/>
                        <a:pt x="30" y="7"/>
                      </a:cubicBezTo>
                      <a:cubicBezTo>
                        <a:pt x="19" y="7"/>
                        <a:pt x="11" y="12"/>
                        <a:pt x="11" y="23"/>
                      </a:cubicBezTo>
                      <a:lnTo>
                        <a:pt x="3" y="23"/>
                      </a:lnTo>
                      <a:close/>
                      <a:moveTo>
                        <a:pt x="48" y="34"/>
                      </a:moveTo>
                      <a:cubicBezTo>
                        <a:pt x="47" y="34"/>
                        <a:pt x="47" y="34"/>
                        <a:pt x="47" y="34"/>
                      </a:cubicBezTo>
                      <a:cubicBezTo>
                        <a:pt x="46" y="36"/>
                        <a:pt x="43" y="36"/>
                        <a:pt x="40" y="37"/>
                      </a:cubicBezTo>
                      <a:cubicBezTo>
                        <a:pt x="26" y="39"/>
                        <a:pt x="8" y="39"/>
                        <a:pt x="8" y="53"/>
                      </a:cubicBezTo>
                      <a:cubicBezTo>
                        <a:pt x="8" y="61"/>
                        <a:pt x="16" y="66"/>
                        <a:pt x="24" y="66"/>
                      </a:cubicBezTo>
                      <a:cubicBezTo>
                        <a:pt x="36" y="66"/>
                        <a:pt x="48" y="58"/>
                        <a:pt x="48" y="45"/>
                      </a:cubicBezTo>
                      <a:lnTo>
                        <a:pt x="48" y="34"/>
                      </a:ln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39" name="Group 138">
            <a:extLst>
              <a:ext uri="{FF2B5EF4-FFF2-40B4-BE49-F238E27FC236}">
                <a16:creationId xmlns:a16="http://schemas.microsoft.com/office/drawing/2014/main" id="{9AA370E8-C886-2845-BD7B-2ED96C2774C8}"/>
              </a:ext>
            </a:extLst>
          </p:cNvPr>
          <p:cNvGrpSpPr/>
          <p:nvPr/>
        </p:nvGrpSpPr>
        <p:grpSpPr>
          <a:xfrm>
            <a:off x="11085019" y="3710272"/>
            <a:ext cx="550139" cy="558944"/>
            <a:chOff x="7405306" y="5688432"/>
            <a:chExt cx="688880" cy="688880"/>
          </a:xfrm>
        </p:grpSpPr>
        <p:sp>
          <p:nvSpPr>
            <p:cNvPr id="140" name="Oval 139">
              <a:extLst>
                <a:ext uri="{FF2B5EF4-FFF2-40B4-BE49-F238E27FC236}">
                  <a16:creationId xmlns:a16="http://schemas.microsoft.com/office/drawing/2014/main" id="{B817C59E-FFD2-BF46-9FA4-5BAF6625BF28}"/>
                </a:ext>
              </a:extLst>
            </p:cNvPr>
            <p:cNvSpPr/>
            <p:nvPr/>
          </p:nvSpPr>
          <p:spPr>
            <a:xfrm>
              <a:off x="7405306" y="5688432"/>
              <a:ext cx="688880" cy="688880"/>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C90C0B40-E22A-7642-B95C-13FCC728C88C}"/>
                </a:ext>
              </a:extLst>
            </p:cNvPr>
            <p:cNvGrpSpPr/>
            <p:nvPr/>
          </p:nvGrpSpPr>
          <p:grpSpPr>
            <a:xfrm>
              <a:off x="7537164" y="5832651"/>
              <a:ext cx="420148" cy="420764"/>
              <a:chOff x="10065846" y="2795327"/>
              <a:chExt cx="772752" cy="773884"/>
            </a:xfrm>
          </p:grpSpPr>
          <p:grpSp>
            <p:nvGrpSpPr>
              <p:cNvPr id="142" name="Group 141">
                <a:extLst>
                  <a:ext uri="{FF2B5EF4-FFF2-40B4-BE49-F238E27FC236}">
                    <a16:creationId xmlns:a16="http://schemas.microsoft.com/office/drawing/2014/main" id="{9E226A86-017C-9849-8756-8A6474830915}"/>
                  </a:ext>
                </a:extLst>
              </p:cNvPr>
              <p:cNvGrpSpPr/>
              <p:nvPr/>
            </p:nvGrpSpPr>
            <p:grpSpPr>
              <a:xfrm>
                <a:off x="10065846" y="2795327"/>
                <a:ext cx="772752" cy="773884"/>
                <a:chOff x="10065846" y="2791472"/>
                <a:chExt cx="772752" cy="773884"/>
              </a:xfrm>
            </p:grpSpPr>
            <p:sp>
              <p:nvSpPr>
                <p:cNvPr id="148" name="Freeform 14">
                  <a:extLst>
                    <a:ext uri="{FF2B5EF4-FFF2-40B4-BE49-F238E27FC236}">
                      <a16:creationId xmlns:a16="http://schemas.microsoft.com/office/drawing/2014/main" id="{E79D6911-ECF7-4341-8681-5351C495E50A}"/>
                    </a:ext>
                  </a:extLst>
                </p:cNvPr>
                <p:cNvSpPr>
                  <a:spLocks/>
                </p:cNvSpPr>
                <p:nvPr/>
              </p:nvSpPr>
              <p:spPr bwMode="auto">
                <a:xfrm>
                  <a:off x="10065846" y="2791472"/>
                  <a:ext cx="772752" cy="773884"/>
                </a:xfrm>
                <a:custGeom>
                  <a:avLst/>
                  <a:gdLst>
                    <a:gd name="T0" fmla="*/ 82 w 384"/>
                    <a:gd name="T1" fmla="*/ 384 h 384"/>
                    <a:gd name="T2" fmla="*/ 302 w 384"/>
                    <a:gd name="T3" fmla="*/ 384 h 384"/>
                    <a:gd name="T4" fmla="*/ 384 w 384"/>
                    <a:gd name="T5" fmla="*/ 302 h 384"/>
                    <a:gd name="T6" fmla="*/ 384 w 384"/>
                    <a:gd name="T7" fmla="*/ 82 h 384"/>
                    <a:gd name="T8" fmla="*/ 302 w 384"/>
                    <a:gd name="T9" fmla="*/ 0 h 384"/>
                    <a:gd name="T10" fmla="*/ 82 w 384"/>
                    <a:gd name="T11" fmla="*/ 0 h 384"/>
                    <a:gd name="T12" fmla="*/ 0 w 384"/>
                    <a:gd name="T13" fmla="*/ 82 h 384"/>
                    <a:gd name="T14" fmla="*/ 0 w 384"/>
                    <a:gd name="T15" fmla="*/ 302 h 384"/>
                    <a:gd name="T16" fmla="*/ 82 w 384"/>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82" y="384"/>
                      </a:moveTo>
                      <a:cubicBezTo>
                        <a:pt x="302" y="384"/>
                        <a:pt x="302" y="384"/>
                        <a:pt x="302" y="384"/>
                      </a:cubicBezTo>
                      <a:cubicBezTo>
                        <a:pt x="347" y="384"/>
                        <a:pt x="384" y="347"/>
                        <a:pt x="384" y="302"/>
                      </a:cubicBezTo>
                      <a:cubicBezTo>
                        <a:pt x="384" y="82"/>
                        <a:pt x="384" y="82"/>
                        <a:pt x="384" y="82"/>
                      </a:cubicBezTo>
                      <a:cubicBezTo>
                        <a:pt x="384" y="37"/>
                        <a:pt x="347" y="0"/>
                        <a:pt x="302" y="0"/>
                      </a:cubicBezTo>
                      <a:cubicBezTo>
                        <a:pt x="82" y="0"/>
                        <a:pt x="82" y="0"/>
                        <a:pt x="82" y="0"/>
                      </a:cubicBezTo>
                      <a:cubicBezTo>
                        <a:pt x="37" y="0"/>
                        <a:pt x="0" y="37"/>
                        <a:pt x="0" y="82"/>
                      </a:cubicBezTo>
                      <a:cubicBezTo>
                        <a:pt x="0" y="302"/>
                        <a:pt x="0" y="302"/>
                        <a:pt x="0" y="302"/>
                      </a:cubicBezTo>
                      <a:cubicBezTo>
                        <a:pt x="0" y="347"/>
                        <a:pt x="37" y="384"/>
                        <a:pt x="82" y="384"/>
                      </a:cubicBezTo>
                      <a:close/>
                    </a:path>
                  </a:pathLst>
                </a:custGeom>
                <a:no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2">
                  <a:extLst>
                    <a:ext uri="{FF2B5EF4-FFF2-40B4-BE49-F238E27FC236}">
                      <a16:creationId xmlns:a16="http://schemas.microsoft.com/office/drawing/2014/main" id="{131E40F0-5A22-2A45-B8FD-70C2B96D233C}"/>
                    </a:ext>
                  </a:extLst>
                </p:cNvPr>
                <p:cNvSpPr>
                  <a:spLocks noEditPoints="1"/>
                </p:cNvSpPr>
                <p:nvPr/>
              </p:nvSpPr>
              <p:spPr bwMode="auto">
                <a:xfrm>
                  <a:off x="10389427" y="3085943"/>
                  <a:ext cx="135364"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8 w 64"/>
                    <a:gd name="T17" fmla="*/ 58 h 97"/>
                    <a:gd name="T18" fmla="*/ 8 w 64"/>
                    <a:gd name="T19" fmla="*/ 97 h 97"/>
                    <a:gd name="T20" fmla="*/ 0 w 64"/>
                    <a:gd name="T21" fmla="*/ 97 h 97"/>
                    <a:gd name="T22" fmla="*/ 0 w 64"/>
                    <a:gd name="T23" fmla="*/ 2 h 97"/>
                    <a:gd name="T24" fmla="*/ 33 w 64"/>
                    <a:gd name="T25" fmla="*/ 7 h 97"/>
                    <a:gd name="T26" fmla="*/ 8 w 64"/>
                    <a:gd name="T27" fmla="*/ 37 h 97"/>
                    <a:gd name="T28" fmla="*/ 33 w 64"/>
                    <a:gd name="T29" fmla="*/ 66 h 97"/>
                    <a:gd name="T30" fmla="*/ 55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1" y="0"/>
                        <a:pt x="33" y="0"/>
                      </a:cubicBezTo>
                      <a:cubicBezTo>
                        <a:pt x="54" y="0"/>
                        <a:pt x="64" y="17"/>
                        <a:pt x="64" y="37"/>
                      </a:cubicBezTo>
                      <a:cubicBezTo>
                        <a:pt x="64" y="56"/>
                        <a:pt x="54" y="73"/>
                        <a:pt x="33" y="73"/>
                      </a:cubicBezTo>
                      <a:cubicBezTo>
                        <a:pt x="22" y="73"/>
                        <a:pt x="12" y="68"/>
                        <a:pt x="9" y="58"/>
                      </a:cubicBezTo>
                      <a:cubicBezTo>
                        <a:pt x="8" y="58"/>
                        <a:pt x="8" y="58"/>
                        <a:pt x="8" y="58"/>
                      </a:cubicBezTo>
                      <a:cubicBezTo>
                        <a:pt x="8" y="97"/>
                        <a:pt x="8" y="97"/>
                        <a:pt x="8" y="97"/>
                      </a:cubicBezTo>
                      <a:cubicBezTo>
                        <a:pt x="0" y="97"/>
                        <a:pt x="0" y="97"/>
                        <a:pt x="0" y="97"/>
                      </a:cubicBezTo>
                      <a:lnTo>
                        <a:pt x="0" y="2"/>
                      </a:lnTo>
                      <a:close/>
                      <a:moveTo>
                        <a:pt x="33" y="7"/>
                      </a:moveTo>
                      <a:cubicBezTo>
                        <a:pt x="14" y="7"/>
                        <a:pt x="8" y="21"/>
                        <a:pt x="8" y="37"/>
                      </a:cubicBezTo>
                      <a:cubicBezTo>
                        <a:pt x="8" y="51"/>
                        <a:pt x="15" y="66"/>
                        <a:pt x="33" y="66"/>
                      </a:cubicBezTo>
                      <a:cubicBezTo>
                        <a:pt x="49" y="66"/>
                        <a:pt x="55" y="51"/>
                        <a:pt x="55" y="37"/>
                      </a:cubicBezTo>
                      <a:cubicBezTo>
                        <a:pt x="55"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3">
                  <a:extLst>
                    <a:ext uri="{FF2B5EF4-FFF2-40B4-BE49-F238E27FC236}">
                      <a16:creationId xmlns:a16="http://schemas.microsoft.com/office/drawing/2014/main" id="{A13A312E-2EC0-4446-B8B3-06AE809E130D}"/>
                    </a:ext>
                  </a:extLst>
                </p:cNvPr>
                <p:cNvSpPr>
                  <a:spLocks noEditPoints="1"/>
                </p:cNvSpPr>
                <p:nvPr/>
              </p:nvSpPr>
              <p:spPr bwMode="auto">
                <a:xfrm>
                  <a:off x="10552101" y="3085943"/>
                  <a:ext cx="134175"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9 w 64"/>
                    <a:gd name="T17" fmla="*/ 58 h 97"/>
                    <a:gd name="T18" fmla="*/ 9 w 64"/>
                    <a:gd name="T19" fmla="*/ 97 h 97"/>
                    <a:gd name="T20" fmla="*/ 0 w 64"/>
                    <a:gd name="T21" fmla="*/ 97 h 97"/>
                    <a:gd name="T22" fmla="*/ 0 w 64"/>
                    <a:gd name="T23" fmla="*/ 2 h 97"/>
                    <a:gd name="T24" fmla="*/ 33 w 64"/>
                    <a:gd name="T25" fmla="*/ 7 h 97"/>
                    <a:gd name="T26" fmla="*/ 9 w 64"/>
                    <a:gd name="T27" fmla="*/ 37 h 97"/>
                    <a:gd name="T28" fmla="*/ 33 w 64"/>
                    <a:gd name="T29" fmla="*/ 66 h 97"/>
                    <a:gd name="T30" fmla="*/ 56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2" y="0"/>
                        <a:pt x="33" y="0"/>
                      </a:cubicBezTo>
                      <a:cubicBezTo>
                        <a:pt x="54" y="0"/>
                        <a:pt x="64" y="17"/>
                        <a:pt x="64" y="37"/>
                      </a:cubicBezTo>
                      <a:cubicBezTo>
                        <a:pt x="64" y="56"/>
                        <a:pt x="54" y="73"/>
                        <a:pt x="33" y="73"/>
                      </a:cubicBezTo>
                      <a:cubicBezTo>
                        <a:pt x="23" y="73"/>
                        <a:pt x="13" y="68"/>
                        <a:pt x="9" y="58"/>
                      </a:cubicBezTo>
                      <a:cubicBezTo>
                        <a:pt x="9" y="58"/>
                        <a:pt x="9" y="58"/>
                        <a:pt x="9" y="58"/>
                      </a:cubicBezTo>
                      <a:cubicBezTo>
                        <a:pt x="9" y="97"/>
                        <a:pt x="9" y="97"/>
                        <a:pt x="9" y="97"/>
                      </a:cubicBezTo>
                      <a:cubicBezTo>
                        <a:pt x="0" y="97"/>
                        <a:pt x="0" y="97"/>
                        <a:pt x="0" y="97"/>
                      </a:cubicBezTo>
                      <a:lnTo>
                        <a:pt x="0" y="2"/>
                      </a:lnTo>
                      <a:close/>
                      <a:moveTo>
                        <a:pt x="33" y="7"/>
                      </a:moveTo>
                      <a:cubicBezTo>
                        <a:pt x="14" y="7"/>
                        <a:pt x="9" y="21"/>
                        <a:pt x="9" y="37"/>
                      </a:cubicBezTo>
                      <a:cubicBezTo>
                        <a:pt x="9" y="51"/>
                        <a:pt x="15" y="66"/>
                        <a:pt x="33" y="66"/>
                      </a:cubicBezTo>
                      <a:cubicBezTo>
                        <a:pt x="49" y="66"/>
                        <a:pt x="56" y="51"/>
                        <a:pt x="56" y="37"/>
                      </a:cubicBezTo>
                      <a:cubicBezTo>
                        <a:pt x="56"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1">
                  <a:extLst>
                    <a:ext uri="{FF2B5EF4-FFF2-40B4-BE49-F238E27FC236}">
                      <a16:creationId xmlns:a16="http://schemas.microsoft.com/office/drawing/2014/main" id="{D920DD15-56B6-A849-B093-4B03CD2BF123}"/>
                    </a:ext>
                  </a:extLst>
                </p:cNvPr>
                <p:cNvSpPr>
                  <a:spLocks noEditPoints="1"/>
                </p:cNvSpPr>
                <p:nvPr/>
              </p:nvSpPr>
              <p:spPr bwMode="auto">
                <a:xfrm>
                  <a:off x="10233879" y="3085943"/>
                  <a:ext cx="134175" cy="154361"/>
                </a:xfrm>
                <a:custGeom>
                  <a:avLst/>
                  <a:gdLst>
                    <a:gd name="T0" fmla="*/ 3 w 64"/>
                    <a:gd name="T1" fmla="*/ 23 h 73"/>
                    <a:gd name="T2" fmla="*/ 31 w 64"/>
                    <a:gd name="T3" fmla="*/ 0 h 73"/>
                    <a:gd name="T4" fmla="*/ 56 w 64"/>
                    <a:gd name="T5" fmla="*/ 23 h 73"/>
                    <a:gd name="T6" fmla="*/ 56 w 64"/>
                    <a:gd name="T7" fmla="*/ 59 h 73"/>
                    <a:gd name="T8" fmla="*/ 61 w 64"/>
                    <a:gd name="T9" fmla="*/ 64 h 73"/>
                    <a:gd name="T10" fmla="*/ 64 w 64"/>
                    <a:gd name="T11" fmla="*/ 64 h 73"/>
                    <a:gd name="T12" fmla="*/ 64 w 64"/>
                    <a:gd name="T13" fmla="*/ 71 h 73"/>
                    <a:gd name="T14" fmla="*/ 58 w 64"/>
                    <a:gd name="T15" fmla="*/ 71 h 73"/>
                    <a:gd name="T16" fmla="*/ 48 w 64"/>
                    <a:gd name="T17" fmla="*/ 59 h 73"/>
                    <a:gd name="T18" fmla="*/ 48 w 64"/>
                    <a:gd name="T19" fmla="*/ 59 h 73"/>
                    <a:gd name="T20" fmla="*/ 23 w 64"/>
                    <a:gd name="T21" fmla="*/ 73 h 73"/>
                    <a:gd name="T22" fmla="*/ 0 w 64"/>
                    <a:gd name="T23" fmla="*/ 53 h 73"/>
                    <a:gd name="T24" fmla="*/ 37 w 64"/>
                    <a:gd name="T25" fmla="*/ 31 h 73"/>
                    <a:gd name="T26" fmla="*/ 48 w 64"/>
                    <a:gd name="T27" fmla="*/ 22 h 73"/>
                    <a:gd name="T28" fmla="*/ 30 w 64"/>
                    <a:gd name="T29" fmla="*/ 7 h 73"/>
                    <a:gd name="T30" fmla="*/ 11 w 64"/>
                    <a:gd name="T31" fmla="*/ 23 h 73"/>
                    <a:gd name="T32" fmla="*/ 3 w 64"/>
                    <a:gd name="T33" fmla="*/ 23 h 73"/>
                    <a:gd name="T34" fmla="*/ 48 w 64"/>
                    <a:gd name="T35" fmla="*/ 34 h 73"/>
                    <a:gd name="T36" fmla="*/ 47 w 64"/>
                    <a:gd name="T37" fmla="*/ 34 h 73"/>
                    <a:gd name="T38" fmla="*/ 40 w 64"/>
                    <a:gd name="T39" fmla="*/ 37 h 73"/>
                    <a:gd name="T40" fmla="*/ 8 w 64"/>
                    <a:gd name="T41" fmla="*/ 53 h 73"/>
                    <a:gd name="T42" fmla="*/ 24 w 64"/>
                    <a:gd name="T43" fmla="*/ 66 h 73"/>
                    <a:gd name="T44" fmla="*/ 48 w 64"/>
                    <a:gd name="T45" fmla="*/ 45 h 73"/>
                    <a:gd name="T46" fmla="*/ 48 w 64"/>
                    <a:gd name="T4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3" y="23"/>
                      </a:moveTo>
                      <a:cubicBezTo>
                        <a:pt x="3" y="7"/>
                        <a:pt x="15" y="0"/>
                        <a:pt x="31" y="0"/>
                      </a:cubicBezTo>
                      <a:cubicBezTo>
                        <a:pt x="43" y="0"/>
                        <a:pt x="56" y="4"/>
                        <a:pt x="56" y="23"/>
                      </a:cubicBezTo>
                      <a:cubicBezTo>
                        <a:pt x="56" y="59"/>
                        <a:pt x="56" y="59"/>
                        <a:pt x="56" y="59"/>
                      </a:cubicBezTo>
                      <a:cubicBezTo>
                        <a:pt x="56" y="62"/>
                        <a:pt x="58" y="64"/>
                        <a:pt x="61" y="64"/>
                      </a:cubicBezTo>
                      <a:cubicBezTo>
                        <a:pt x="62" y="64"/>
                        <a:pt x="63" y="64"/>
                        <a:pt x="64" y="64"/>
                      </a:cubicBezTo>
                      <a:cubicBezTo>
                        <a:pt x="64" y="71"/>
                        <a:pt x="64" y="71"/>
                        <a:pt x="64" y="71"/>
                      </a:cubicBezTo>
                      <a:cubicBezTo>
                        <a:pt x="62" y="71"/>
                        <a:pt x="61" y="71"/>
                        <a:pt x="58" y="71"/>
                      </a:cubicBezTo>
                      <a:cubicBezTo>
                        <a:pt x="50" y="71"/>
                        <a:pt x="48" y="67"/>
                        <a:pt x="48" y="59"/>
                      </a:cubicBezTo>
                      <a:cubicBezTo>
                        <a:pt x="48" y="59"/>
                        <a:pt x="48" y="59"/>
                        <a:pt x="48" y="59"/>
                      </a:cubicBezTo>
                      <a:cubicBezTo>
                        <a:pt x="42" y="68"/>
                        <a:pt x="36" y="73"/>
                        <a:pt x="23" y="73"/>
                      </a:cubicBezTo>
                      <a:cubicBezTo>
                        <a:pt x="10" y="73"/>
                        <a:pt x="0" y="67"/>
                        <a:pt x="0" y="53"/>
                      </a:cubicBezTo>
                      <a:cubicBezTo>
                        <a:pt x="0" y="34"/>
                        <a:pt x="19" y="33"/>
                        <a:pt x="37" y="31"/>
                      </a:cubicBezTo>
                      <a:cubicBezTo>
                        <a:pt x="44" y="30"/>
                        <a:pt x="48" y="29"/>
                        <a:pt x="48" y="22"/>
                      </a:cubicBezTo>
                      <a:cubicBezTo>
                        <a:pt x="48" y="10"/>
                        <a:pt x="39" y="7"/>
                        <a:pt x="30" y="7"/>
                      </a:cubicBezTo>
                      <a:cubicBezTo>
                        <a:pt x="19" y="7"/>
                        <a:pt x="11" y="12"/>
                        <a:pt x="11" y="23"/>
                      </a:cubicBezTo>
                      <a:lnTo>
                        <a:pt x="3" y="23"/>
                      </a:lnTo>
                      <a:close/>
                      <a:moveTo>
                        <a:pt x="48" y="34"/>
                      </a:moveTo>
                      <a:cubicBezTo>
                        <a:pt x="47" y="34"/>
                        <a:pt x="47" y="34"/>
                        <a:pt x="47" y="34"/>
                      </a:cubicBezTo>
                      <a:cubicBezTo>
                        <a:pt x="46" y="36"/>
                        <a:pt x="43" y="36"/>
                        <a:pt x="40" y="37"/>
                      </a:cubicBezTo>
                      <a:cubicBezTo>
                        <a:pt x="26" y="39"/>
                        <a:pt x="8" y="39"/>
                        <a:pt x="8" y="53"/>
                      </a:cubicBezTo>
                      <a:cubicBezTo>
                        <a:pt x="8" y="61"/>
                        <a:pt x="16" y="66"/>
                        <a:pt x="24" y="66"/>
                      </a:cubicBezTo>
                      <a:cubicBezTo>
                        <a:pt x="36" y="66"/>
                        <a:pt x="48" y="58"/>
                        <a:pt x="48" y="45"/>
                      </a:cubicBezTo>
                      <a:lnTo>
                        <a:pt x="48" y="34"/>
                      </a:ln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43" name="Group 142">
                <a:extLst>
                  <a:ext uri="{FF2B5EF4-FFF2-40B4-BE49-F238E27FC236}">
                    <a16:creationId xmlns:a16="http://schemas.microsoft.com/office/drawing/2014/main" id="{B23543D9-63AB-F445-9052-DB93668598B4}"/>
                  </a:ext>
                </a:extLst>
              </p:cNvPr>
              <p:cNvGrpSpPr/>
              <p:nvPr/>
            </p:nvGrpSpPr>
            <p:grpSpPr>
              <a:xfrm>
                <a:off x="10065846" y="2795327"/>
                <a:ext cx="772752" cy="773884"/>
                <a:chOff x="10065846" y="2791472"/>
                <a:chExt cx="772752" cy="773884"/>
              </a:xfrm>
            </p:grpSpPr>
            <p:sp>
              <p:nvSpPr>
                <p:cNvPr id="144" name="Freeform 14">
                  <a:extLst>
                    <a:ext uri="{FF2B5EF4-FFF2-40B4-BE49-F238E27FC236}">
                      <a16:creationId xmlns:a16="http://schemas.microsoft.com/office/drawing/2014/main" id="{790B046C-0AB8-7548-9BF8-174FC724F8F0}"/>
                    </a:ext>
                  </a:extLst>
                </p:cNvPr>
                <p:cNvSpPr>
                  <a:spLocks/>
                </p:cNvSpPr>
                <p:nvPr/>
              </p:nvSpPr>
              <p:spPr bwMode="auto">
                <a:xfrm>
                  <a:off x="10065846" y="2791472"/>
                  <a:ext cx="772752" cy="773884"/>
                </a:xfrm>
                <a:custGeom>
                  <a:avLst/>
                  <a:gdLst>
                    <a:gd name="T0" fmla="*/ 82 w 384"/>
                    <a:gd name="T1" fmla="*/ 384 h 384"/>
                    <a:gd name="T2" fmla="*/ 302 w 384"/>
                    <a:gd name="T3" fmla="*/ 384 h 384"/>
                    <a:gd name="T4" fmla="*/ 384 w 384"/>
                    <a:gd name="T5" fmla="*/ 302 h 384"/>
                    <a:gd name="T6" fmla="*/ 384 w 384"/>
                    <a:gd name="T7" fmla="*/ 82 h 384"/>
                    <a:gd name="T8" fmla="*/ 302 w 384"/>
                    <a:gd name="T9" fmla="*/ 0 h 384"/>
                    <a:gd name="T10" fmla="*/ 82 w 384"/>
                    <a:gd name="T11" fmla="*/ 0 h 384"/>
                    <a:gd name="T12" fmla="*/ 0 w 384"/>
                    <a:gd name="T13" fmla="*/ 82 h 384"/>
                    <a:gd name="T14" fmla="*/ 0 w 384"/>
                    <a:gd name="T15" fmla="*/ 302 h 384"/>
                    <a:gd name="T16" fmla="*/ 82 w 384"/>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384">
                      <a:moveTo>
                        <a:pt x="82" y="384"/>
                      </a:moveTo>
                      <a:cubicBezTo>
                        <a:pt x="302" y="384"/>
                        <a:pt x="302" y="384"/>
                        <a:pt x="302" y="384"/>
                      </a:cubicBezTo>
                      <a:cubicBezTo>
                        <a:pt x="347" y="384"/>
                        <a:pt x="384" y="347"/>
                        <a:pt x="384" y="302"/>
                      </a:cubicBezTo>
                      <a:cubicBezTo>
                        <a:pt x="384" y="82"/>
                        <a:pt x="384" y="82"/>
                        <a:pt x="384" y="82"/>
                      </a:cubicBezTo>
                      <a:cubicBezTo>
                        <a:pt x="384" y="37"/>
                        <a:pt x="347" y="0"/>
                        <a:pt x="302" y="0"/>
                      </a:cubicBezTo>
                      <a:cubicBezTo>
                        <a:pt x="82" y="0"/>
                        <a:pt x="82" y="0"/>
                        <a:pt x="82" y="0"/>
                      </a:cubicBezTo>
                      <a:cubicBezTo>
                        <a:pt x="37" y="0"/>
                        <a:pt x="0" y="37"/>
                        <a:pt x="0" y="82"/>
                      </a:cubicBezTo>
                      <a:cubicBezTo>
                        <a:pt x="0" y="302"/>
                        <a:pt x="0" y="302"/>
                        <a:pt x="0" y="302"/>
                      </a:cubicBezTo>
                      <a:cubicBezTo>
                        <a:pt x="0" y="347"/>
                        <a:pt x="37" y="384"/>
                        <a:pt x="82" y="384"/>
                      </a:cubicBezTo>
                      <a:close/>
                    </a:path>
                  </a:pathLst>
                </a:custGeom>
                <a:no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2">
                  <a:extLst>
                    <a:ext uri="{FF2B5EF4-FFF2-40B4-BE49-F238E27FC236}">
                      <a16:creationId xmlns:a16="http://schemas.microsoft.com/office/drawing/2014/main" id="{FEE12F73-18A9-4347-9036-41668651E474}"/>
                    </a:ext>
                  </a:extLst>
                </p:cNvPr>
                <p:cNvSpPr>
                  <a:spLocks noEditPoints="1"/>
                </p:cNvSpPr>
                <p:nvPr/>
              </p:nvSpPr>
              <p:spPr bwMode="auto">
                <a:xfrm>
                  <a:off x="10389427" y="3085943"/>
                  <a:ext cx="135364"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8 w 64"/>
                    <a:gd name="T17" fmla="*/ 58 h 97"/>
                    <a:gd name="T18" fmla="*/ 8 w 64"/>
                    <a:gd name="T19" fmla="*/ 97 h 97"/>
                    <a:gd name="T20" fmla="*/ 0 w 64"/>
                    <a:gd name="T21" fmla="*/ 97 h 97"/>
                    <a:gd name="T22" fmla="*/ 0 w 64"/>
                    <a:gd name="T23" fmla="*/ 2 h 97"/>
                    <a:gd name="T24" fmla="*/ 33 w 64"/>
                    <a:gd name="T25" fmla="*/ 7 h 97"/>
                    <a:gd name="T26" fmla="*/ 8 w 64"/>
                    <a:gd name="T27" fmla="*/ 37 h 97"/>
                    <a:gd name="T28" fmla="*/ 33 w 64"/>
                    <a:gd name="T29" fmla="*/ 66 h 97"/>
                    <a:gd name="T30" fmla="*/ 55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1" y="0"/>
                        <a:pt x="33" y="0"/>
                      </a:cubicBezTo>
                      <a:cubicBezTo>
                        <a:pt x="54" y="0"/>
                        <a:pt x="64" y="17"/>
                        <a:pt x="64" y="37"/>
                      </a:cubicBezTo>
                      <a:cubicBezTo>
                        <a:pt x="64" y="56"/>
                        <a:pt x="54" y="73"/>
                        <a:pt x="33" y="73"/>
                      </a:cubicBezTo>
                      <a:cubicBezTo>
                        <a:pt x="22" y="73"/>
                        <a:pt x="12" y="68"/>
                        <a:pt x="9" y="58"/>
                      </a:cubicBezTo>
                      <a:cubicBezTo>
                        <a:pt x="8" y="58"/>
                        <a:pt x="8" y="58"/>
                        <a:pt x="8" y="58"/>
                      </a:cubicBezTo>
                      <a:cubicBezTo>
                        <a:pt x="8" y="97"/>
                        <a:pt x="8" y="97"/>
                        <a:pt x="8" y="97"/>
                      </a:cubicBezTo>
                      <a:cubicBezTo>
                        <a:pt x="0" y="97"/>
                        <a:pt x="0" y="97"/>
                        <a:pt x="0" y="97"/>
                      </a:cubicBezTo>
                      <a:lnTo>
                        <a:pt x="0" y="2"/>
                      </a:lnTo>
                      <a:close/>
                      <a:moveTo>
                        <a:pt x="33" y="7"/>
                      </a:moveTo>
                      <a:cubicBezTo>
                        <a:pt x="14" y="7"/>
                        <a:pt x="8" y="21"/>
                        <a:pt x="8" y="37"/>
                      </a:cubicBezTo>
                      <a:cubicBezTo>
                        <a:pt x="8" y="51"/>
                        <a:pt x="15" y="66"/>
                        <a:pt x="33" y="66"/>
                      </a:cubicBezTo>
                      <a:cubicBezTo>
                        <a:pt x="49" y="66"/>
                        <a:pt x="55" y="51"/>
                        <a:pt x="55" y="37"/>
                      </a:cubicBezTo>
                      <a:cubicBezTo>
                        <a:pt x="55"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3">
                  <a:extLst>
                    <a:ext uri="{FF2B5EF4-FFF2-40B4-BE49-F238E27FC236}">
                      <a16:creationId xmlns:a16="http://schemas.microsoft.com/office/drawing/2014/main" id="{AEC09CCF-F7C5-504A-878E-6F57554F2EF5}"/>
                    </a:ext>
                  </a:extLst>
                </p:cNvPr>
                <p:cNvSpPr>
                  <a:spLocks noEditPoints="1"/>
                </p:cNvSpPr>
                <p:nvPr/>
              </p:nvSpPr>
              <p:spPr bwMode="auto">
                <a:xfrm>
                  <a:off x="10552101" y="3085943"/>
                  <a:ext cx="134175" cy="204231"/>
                </a:xfrm>
                <a:custGeom>
                  <a:avLst/>
                  <a:gdLst>
                    <a:gd name="T0" fmla="*/ 0 w 64"/>
                    <a:gd name="T1" fmla="*/ 2 h 97"/>
                    <a:gd name="T2" fmla="*/ 8 w 64"/>
                    <a:gd name="T3" fmla="*/ 2 h 97"/>
                    <a:gd name="T4" fmla="*/ 8 w 64"/>
                    <a:gd name="T5" fmla="*/ 15 h 97"/>
                    <a:gd name="T6" fmla="*/ 8 w 64"/>
                    <a:gd name="T7" fmla="*/ 15 h 97"/>
                    <a:gd name="T8" fmla="*/ 33 w 64"/>
                    <a:gd name="T9" fmla="*/ 0 h 97"/>
                    <a:gd name="T10" fmla="*/ 64 w 64"/>
                    <a:gd name="T11" fmla="*/ 37 h 97"/>
                    <a:gd name="T12" fmla="*/ 33 w 64"/>
                    <a:gd name="T13" fmla="*/ 73 h 97"/>
                    <a:gd name="T14" fmla="*/ 9 w 64"/>
                    <a:gd name="T15" fmla="*/ 58 h 97"/>
                    <a:gd name="T16" fmla="*/ 9 w 64"/>
                    <a:gd name="T17" fmla="*/ 58 h 97"/>
                    <a:gd name="T18" fmla="*/ 9 w 64"/>
                    <a:gd name="T19" fmla="*/ 97 h 97"/>
                    <a:gd name="T20" fmla="*/ 0 w 64"/>
                    <a:gd name="T21" fmla="*/ 97 h 97"/>
                    <a:gd name="T22" fmla="*/ 0 w 64"/>
                    <a:gd name="T23" fmla="*/ 2 h 97"/>
                    <a:gd name="T24" fmla="*/ 33 w 64"/>
                    <a:gd name="T25" fmla="*/ 7 h 97"/>
                    <a:gd name="T26" fmla="*/ 9 w 64"/>
                    <a:gd name="T27" fmla="*/ 37 h 97"/>
                    <a:gd name="T28" fmla="*/ 33 w 64"/>
                    <a:gd name="T29" fmla="*/ 66 h 97"/>
                    <a:gd name="T30" fmla="*/ 56 w 64"/>
                    <a:gd name="T31" fmla="*/ 37 h 97"/>
                    <a:gd name="T32" fmla="*/ 33 w 64"/>
                    <a:gd name="T33"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0" y="2"/>
                      </a:moveTo>
                      <a:cubicBezTo>
                        <a:pt x="8" y="2"/>
                        <a:pt x="8" y="2"/>
                        <a:pt x="8" y="2"/>
                      </a:cubicBezTo>
                      <a:cubicBezTo>
                        <a:pt x="8" y="15"/>
                        <a:pt x="8" y="15"/>
                        <a:pt x="8" y="15"/>
                      </a:cubicBezTo>
                      <a:cubicBezTo>
                        <a:pt x="8" y="15"/>
                        <a:pt x="8" y="15"/>
                        <a:pt x="8" y="15"/>
                      </a:cubicBezTo>
                      <a:cubicBezTo>
                        <a:pt x="12" y="6"/>
                        <a:pt x="22" y="0"/>
                        <a:pt x="33" y="0"/>
                      </a:cubicBezTo>
                      <a:cubicBezTo>
                        <a:pt x="54" y="0"/>
                        <a:pt x="64" y="17"/>
                        <a:pt x="64" y="37"/>
                      </a:cubicBezTo>
                      <a:cubicBezTo>
                        <a:pt x="64" y="56"/>
                        <a:pt x="54" y="73"/>
                        <a:pt x="33" y="73"/>
                      </a:cubicBezTo>
                      <a:cubicBezTo>
                        <a:pt x="23" y="73"/>
                        <a:pt x="13" y="68"/>
                        <a:pt x="9" y="58"/>
                      </a:cubicBezTo>
                      <a:cubicBezTo>
                        <a:pt x="9" y="58"/>
                        <a:pt x="9" y="58"/>
                        <a:pt x="9" y="58"/>
                      </a:cubicBezTo>
                      <a:cubicBezTo>
                        <a:pt x="9" y="97"/>
                        <a:pt x="9" y="97"/>
                        <a:pt x="9" y="97"/>
                      </a:cubicBezTo>
                      <a:cubicBezTo>
                        <a:pt x="0" y="97"/>
                        <a:pt x="0" y="97"/>
                        <a:pt x="0" y="97"/>
                      </a:cubicBezTo>
                      <a:lnTo>
                        <a:pt x="0" y="2"/>
                      </a:lnTo>
                      <a:close/>
                      <a:moveTo>
                        <a:pt x="33" y="7"/>
                      </a:moveTo>
                      <a:cubicBezTo>
                        <a:pt x="14" y="7"/>
                        <a:pt x="9" y="21"/>
                        <a:pt x="9" y="37"/>
                      </a:cubicBezTo>
                      <a:cubicBezTo>
                        <a:pt x="9" y="51"/>
                        <a:pt x="15" y="66"/>
                        <a:pt x="33" y="66"/>
                      </a:cubicBezTo>
                      <a:cubicBezTo>
                        <a:pt x="49" y="66"/>
                        <a:pt x="56" y="51"/>
                        <a:pt x="56" y="37"/>
                      </a:cubicBezTo>
                      <a:cubicBezTo>
                        <a:pt x="56" y="23"/>
                        <a:pt x="49" y="7"/>
                        <a:pt x="33" y="7"/>
                      </a:cubicBez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1">
                  <a:extLst>
                    <a:ext uri="{FF2B5EF4-FFF2-40B4-BE49-F238E27FC236}">
                      <a16:creationId xmlns:a16="http://schemas.microsoft.com/office/drawing/2014/main" id="{72C1F293-0ECA-0743-B3FA-F1A2E470C6FE}"/>
                    </a:ext>
                  </a:extLst>
                </p:cNvPr>
                <p:cNvSpPr>
                  <a:spLocks noEditPoints="1"/>
                </p:cNvSpPr>
                <p:nvPr/>
              </p:nvSpPr>
              <p:spPr bwMode="auto">
                <a:xfrm>
                  <a:off x="10233879" y="3085943"/>
                  <a:ext cx="134175" cy="154361"/>
                </a:xfrm>
                <a:custGeom>
                  <a:avLst/>
                  <a:gdLst>
                    <a:gd name="T0" fmla="*/ 3 w 64"/>
                    <a:gd name="T1" fmla="*/ 23 h 73"/>
                    <a:gd name="T2" fmla="*/ 31 w 64"/>
                    <a:gd name="T3" fmla="*/ 0 h 73"/>
                    <a:gd name="T4" fmla="*/ 56 w 64"/>
                    <a:gd name="T5" fmla="*/ 23 h 73"/>
                    <a:gd name="T6" fmla="*/ 56 w 64"/>
                    <a:gd name="T7" fmla="*/ 59 h 73"/>
                    <a:gd name="T8" fmla="*/ 61 w 64"/>
                    <a:gd name="T9" fmla="*/ 64 h 73"/>
                    <a:gd name="T10" fmla="*/ 64 w 64"/>
                    <a:gd name="T11" fmla="*/ 64 h 73"/>
                    <a:gd name="T12" fmla="*/ 64 w 64"/>
                    <a:gd name="T13" fmla="*/ 71 h 73"/>
                    <a:gd name="T14" fmla="*/ 58 w 64"/>
                    <a:gd name="T15" fmla="*/ 71 h 73"/>
                    <a:gd name="T16" fmla="*/ 48 w 64"/>
                    <a:gd name="T17" fmla="*/ 59 h 73"/>
                    <a:gd name="T18" fmla="*/ 48 w 64"/>
                    <a:gd name="T19" fmla="*/ 59 h 73"/>
                    <a:gd name="T20" fmla="*/ 23 w 64"/>
                    <a:gd name="T21" fmla="*/ 73 h 73"/>
                    <a:gd name="T22" fmla="*/ 0 w 64"/>
                    <a:gd name="T23" fmla="*/ 53 h 73"/>
                    <a:gd name="T24" fmla="*/ 37 w 64"/>
                    <a:gd name="T25" fmla="*/ 31 h 73"/>
                    <a:gd name="T26" fmla="*/ 48 w 64"/>
                    <a:gd name="T27" fmla="*/ 22 h 73"/>
                    <a:gd name="T28" fmla="*/ 30 w 64"/>
                    <a:gd name="T29" fmla="*/ 7 h 73"/>
                    <a:gd name="T30" fmla="*/ 11 w 64"/>
                    <a:gd name="T31" fmla="*/ 23 h 73"/>
                    <a:gd name="T32" fmla="*/ 3 w 64"/>
                    <a:gd name="T33" fmla="*/ 23 h 73"/>
                    <a:gd name="T34" fmla="*/ 48 w 64"/>
                    <a:gd name="T35" fmla="*/ 34 h 73"/>
                    <a:gd name="T36" fmla="*/ 47 w 64"/>
                    <a:gd name="T37" fmla="*/ 34 h 73"/>
                    <a:gd name="T38" fmla="*/ 40 w 64"/>
                    <a:gd name="T39" fmla="*/ 37 h 73"/>
                    <a:gd name="T40" fmla="*/ 8 w 64"/>
                    <a:gd name="T41" fmla="*/ 53 h 73"/>
                    <a:gd name="T42" fmla="*/ 24 w 64"/>
                    <a:gd name="T43" fmla="*/ 66 h 73"/>
                    <a:gd name="T44" fmla="*/ 48 w 64"/>
                    <a:gd name="T45" fmla="*/ 45 h 73"/>
                    <a:gd name="T46" fmla="*/ 48 w 64"/>
                    <a:gd name="T47"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3" y="23"/>
                      </a:moveTo>
                      <a:cubicBezTo>
                        <a:pt x="3" y="7"/>
                        <a:pt x="15" y="0"/>
                        <a:pt x="31" y="0"/>
                      </a:cubicBezTo>
                      <a:cubicBezTo>
                        <a:pt x="43" y="0"/>
                        <a:pt x="56" y="4"/>
                        <a:pt x="56" y="23"/>
                      </a:cubicBezTo>
                      <a:cubicBezTo>
                        <a:pt x="56" y="59"/>
                        <a:pt x="56" y="59"/>
                        <a:pt x="56" y="59"/>
                      </a:cubicBezTo>
                      <a:cubicBezTo>
                        <a:pt x="56" y="62"/>
                        <a:pt x="58" y="64"/>
                        <a:pt x="61" y="64"/>
                      </a:cubicBezTo>
                      <a:cubicBezTo>
                        <a:pt x="62" y="64"/>
                        <a:pt x="63" y="64"/>
                        <a:pt x="64" y="64"/>
                      </a:cubicBezTo>
                      <a:cubicBezTo>
                        <a:pt x="64" y="71"/>
                        <a:pt x="64" y="71"/>
                        <a:pt x="64" y="71"/>
                      </a:cubicBezTo>
                      <a:cubicBezTo>
                        <a:pt x="62" y="71"/>
                        <a:pt x="61" y="71"/>
                        <a:pt x="58" y="71"/>
                      </a:cubicBezTo>
                      <a:cubicBezTo>
                        <a:pt x="50" y="71"/>
                        <a:pt x="48" y="67"/>
                        <a:pt x="48" y="59"/>
                      </a:cubicBezTo>
                      <a:cubicBezTo>
                        <a:pt x="48" y="59"/>
                        <a:pt x="48" y="59"/>
                        <a:pt x="48" y="59"/>
                      </a:cubicBezTo>
                      <a:cubicBezTo>
                        <a:pt x="42" y="68"/>
                        <a:pt x="36" y="73"/>
                        <a:pt x="23" y="73"/>
                      </a:cubicBezTo>
                      <a:cubicBezTo>
                        <a:pt x="10" y="73"/>
                        <a:pt x="0" y="67"/>
                        <a:pt x="0" y="53"/>
                      </a:cubicBezTo>
                      <a:cubicBezTo>
                        <a:pt x="0" y="34"/>
                        <a:pt x="19" y="33"/>
                        <a:pt x="37" y="31"/>
                      </a:cubicBezTo>
                      <a:cubicBezTo>
                        <a:pt x="44" y="30"/>
                        <a:pt x="48" y="29"/>
                        <a:pt x="48" y="22"/>
                      </a:cubicBezTo>
                      <a:cubicBezTo>
                        <a:pt x="48" y="10"/>
                        <a:pt x="39" y="7"/>
                        <a:pt x="30" y="7"/>
                      </a:cubicBezTo>
                      <a:cubicBezTo>
                        <a:pt x="19" y="7"/>
                        <a:pt x="11" y="12"/>
                        <a:pt x="11" y="23"/>
                      </a:cubicBezTo>
                      <a:lnTo>
                        <a:pt x="3" y="23"/>
                      </a:lnTo>
                      <a:close/>
                      <a:moveTo>
                        <a:pt x="48" y="34"/>
                      </a:moveTo>
                      <a:cubicBezTo>
                        <a:pt x="47" y="34"/>
                        <a:pt x="47" y="34"/>
                        <a:pt x="47" y="34"/>
                      </a:cubicBezTo>
                      <a:cubicBezTo>
                        <a:pt x="46" y="36"/>
                        <a:pt x="43" y="36"/>
                        <a:pt x="40" y="37"/>
                      </a:cubicBezTo>
                      <a:cubicBezTo>
                        <a:pt x="26" y="39"/>
                        <a:pt x="8" y="39"/>
                        <a:pt x="8" y="53"/>
                      </a:cubicBezTo>
                      <a:cubicBezTo>
                        <a:pt x="8" y="61"/>
                        <a:pt x="16" y="66"/>
                        <a:pt x="24" y="66"/>
                      </a:cubicBezTo>
                      <a:cubicBezTo>
                        <a:pt x="36" y="66"/>
                        <a:pt x="48" y="58"/>
                        <a:pt x="48" y="45"/>
                      </a:cubicBezTo>
                      <a:lnTo>
                        <a:pt x="48" y="34"/>
                      </a:lnTo>
                      <a:close/>
                    </a:path>
                  </a:pathLst>
                </a:custGeom>
                <a:solidFill>
                  <a:schemeClr val="bg1"/>
                </a:solidFill>
                <a:ln w="317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35922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EE31D9-4CB0-EF4D-AD6C-2699E3BBF6BA}"/>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6DE56D82-2DE1-5648-B63D-B831913922D1}"/>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Rectangle 4">
            <a:extLst>
              <a:ext uri="{FF2B5EF4-FFF2-40B4-BE49-F238E27FC236}">
                <a16:creationId xmlns:a16="http://schemas.microsoft.com/office/drawing/2014/main" id="{6F8E94D7-49AA-9044-81D1-FC63ECD2FC0B}"/>
              </a:ext>
            </a:extLst>
          </p:cNvPr>
          <p:cNvSpPr/>
          <p:nvPr/>
        </p:nvSpPr>
        <p:spPr>
          <a:xfrm>
            <a:off x="152400" y="1536700"/>
            <a:ext cx="8763000" cy="4711700"/>
          </a:xfrm>
          <a:prstGeom prst="rect">
            <a:avLst/>
          </a:prstGeom>
          <a:solidFill>
            <a:schemeClr val="tx1">
              <a:lumMod val="75000"/>
            </a:schemeClr>
          </a:solidFill>
          <a:ln w="762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6" name="Title 3">
            <a:extLst>
              <a:ext uri="{FF2B5EF4-FFF2-40B4-BE49-F238E27FC236}">
                <a16:creationId xmlns:a16="http://schemas.microsoft.com/office/drawing/2014/main" id="{452C9C57-0856-A84C-BEC9-0689CB0A1A26}"/>
              </a:ext>
            </a:extLst>
          </p:cNvPr>
          <p:cNvSpPr>
            <a:spLocks noGrp="1"/>
          </p:cNvSpPr>
          <p:nvPr>
            <p:ph type="title"/>
          </p:nvPr>
        </p:nvSpPr>
        <p:spPr>
          <a:xfrm>
            <a:off x="304800" y="304801"/>
            <a:ext cx="11582400" cy="1255728"/>
          </a:xfrm>
        </p:spPr>
        <p:txBody>
          <a:bodyPr/>
          <a:lstStyle/>
          <a:p>
            <a:r>
              <a:rPr lang="en-US" dirty="0"/>
              <a:t>Skills Transformation</a:t>
            </a:r>
            <a:br>
              <a:rPr lang="en-US" dirty="0"/>
            </a:br>
            <a:r>
              <a:rPr lang="en-US" sz="2800" dirty="0">
                <a:solidFill>
                  <a:srgbClr val="FF0000"/>
                </a:solidFill>
              </a:rPr>
              <a:t>Enabling NetOps to participate in DevOps</a:t>
            </a:r>
            <a:endParaRPr lang="en-US" sz="2800" dirty="0"/>
          </a:p>
        </p:txBody>
      </p:sp>
      <p:sp>
        <p:nvSpPr>
          <p:cNvPr id="7" name="Striped Right Arrow 17">
            <a:extLst>
              <a:ext uri="{FF2B5EF4-FFF2-40B4-BE49-F238E27FC236}">
                <a16:creationId xmlns:a16="http://schemas.microsoft.com/office/drawing/2014/main" id="{63EC951E-E701-AB42-AE7E-6307E0A8F25B}"/>
              </a:ext>
            </a:extLst>
          </p:cNvPr>
          <p:cNvSpPr/>
          <p:nvPr/>
        </p:nvSpPr>
        <p:spPr>
          <a:xfrm>
            <a:off x="304800" y="5448299"/>
            <a:ext cx="11582400" cy="838200"/>
          </a:xfrm>
          <a:prstGeom prst="rightArrow">
            <a:avLst/>
          </a:prstGeom>
          <a:solidFill>
            <a:schemeClr val="bg1">
              <a:alpha val="30000"/>
            </a:schemeClr>
          </a:solidFill>
        </p:spPr>
        <p:txBody>
          <a:bodyPr vert="horz" wrap="square" lIns="182880" tIns="0" rIns="91440" bIns="0" rtlCol="0" anchor="ctr">
            <a:noAutofit/>
          </a:bodyPr>
          <a:lstStyle/>
          <a:p>
            <a:pPr algn="ctr">
              <a:lnSpc>
                <a:spcPct val="90000"/>
              </a:lnSpc>
            </a:pPr>
            <a:r>
              <a:rPr lang="en-US" sz="2000" cap="all" dirty="0">
                <a:solidFill>
                  <a:srgbClr val="FFFFFF"/>
                </a:solidFill>
                <a:effectLst>
                  <a:outerShdw blurRad="38100" dist="25400" dir="2700000" algn="tl">
                    <a:srgbClr val="000000">
                      <a:alpha val="0"/>
                    </a:srgbClr>
                  </a:outerShdw>
                </a:effectLst>
              </a:rPr>
              <a:t>TRANSFORMATION</a:t>
            </a:r>
          </a:p>
        </p:txBody>
      </p:sp>
      <p:grpSp>
        <p:nvGrpSpPr>
          <p:cNvPr id="8" name="Group 7">
            <a:extLst>
              <a:ext uri="{FF2B5EF4-FFF2-40B4-BE49-F238E27FC236}">
                <a16:creationId xmlns:a16="http://schemas.microsoft.com/office/drawing/2014/main" id="{8AEB7AA7-51D0-9740-8741-2EB3984182F0}"/>
              </a:ext>
            </a:extLst>
          </p:cNvPr>
          <p:cNvGrpSpPr/>
          <p:nvPr/>
        </p:nvGrpSpPr>
        <p:grpSpPr>
          <a:xfrm>
            <a:off x="309256" y="4430236"/>
            <a:ext cx="1832495" cy="1231900"/>
            <a:chOff x="2577095" y="3698240"/>
            <a:chExt cx="2951254" cy="1231900"/>
          </a:xfrm>
        </p:grpSpPr>
        <p:sp>
          <p:nvSpPr>
            <p:cNvPr id="9" name="Rectangle 8">
              <a:extLst>
                <a:ext uri="{FF2B5EF4-FFF2-40B4-BE49-F238E27FC236}">
                  <a16:creationId xmlns:a16="http://schemas.microsoft.com/office/drawing/2014/main" id="{93FC3528-DFEB-C242-B78F-1C8EBC572A6B}"/>
                </a:ext>
              </a:extLst>
            </p:cNvPr>
            <p:cNvSpPr/>
            <p:nvPr/>
          </p:nvSpPr>
          <p:spPr>
            <a:xfrm>
              <a:off x="2577095" y="3698240"/>
              <a:ext cx="2687773" cy="1231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gradFill>
                    <a:gsLst>
                      <a:gs pos="15000">
                        <a:srgbClr val="FAFAFA"/>
                      </a:gs>
                      <a:gs pos="85000">
                        <a:srgbClr val="FFFFFF"/>
                      </a:gs>
                    </a:gsLst>
                    <a:path path="circle">
                      <a:fillToRect l="50000" t="50000" r="50000" b="50000"/>
                    </a:path>
                  </a:gradFill>
                </a:rPr>
                <a:t>NetOps</a:t>
              </a:r>
            </a:p>
          </p:txBody>
        </p:sp>
        <p:sp>
          <p:nvSpPr>
            <p:cNvPr id="10" name="Isosceles Triangle 37">
              <a:extLst>
                <a:ext uri="{FF2B5EF4-FFF2-40B4-BE49-F238E27FC236}">
                  <a16:creationId xmlns:a16="http://schemas.microsoft.com/office/drawing/2014/main" id="{83D2C0D1-E1BC-1E4D-AEBF-0F7B2735A965}"/>
                </a:ext>
              </a:extLst>
            </p:cNvPr>
            <p:cNvSpPr/>
            <p:nvPr/>
          </p:nvSpPr>
          <p:spPr>
            <a:xfrm rot="5400000">
              <a:off x="5146258" y="4172223"/>
              <a:ext cx="480247" cy="28393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1" name="Group 10">
            <a:extLst>
              <a:ext uri="{FF2B5EF4-FFF2-40B4-BE49-F238E27FC236}">
                <a16:creationId xmlns:a16="http://schemas.microsoft.com/office/drawing/2014/main" id="{7EC2A6B2-BB5E-364E-8199-D148F55EF932}"/>
              </a:ext>
            </a:extLst>
          </p:cNvPr>
          <p:cNvGrpSpPr/>
          <p:nvPr/>
        </p:nvGrpSpPr>
        <p:grpSpPr>
          <a:xfrm>
            <a:off x="6678756" y="4430236"/>
            <a:ext cx="2017015" cy="1231900"/>
            <a:chOff x="2577095" y="3698240"/>
            <a:chExt cx="2953113" cy="1231900"/>
          </a:xfrm>
        </p:grpSpPr>
        <p:sp>
          <p:nvSpPr>
            <p:cNvPr id="12" name="Rectangle 11">
              <a:extLst>
                <a:ext uri="{FF2B5EF4-FFF2-40B4-BE49-F238E27FC236}">
                  <a16:creationId xmlns:a16="http://schemas.microsoft.com/office/drawing/2014/main" id="{84DB73A0-ECE9-C34C-99D0-5E89A862F79A}"/>
                </a:ext>
              </a:extLst>
            </p:cNvPr>
            <p:cNvSpPr/>
            <p:nvPr/>
          </p:nvSpPr>
          <p:spPr>
            <a:xfrm>
              <a:off x="2577095" y="3698240"/>
              <a:ext cx="2687773" cy="1231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gradFill>
                    <a:gsLst>
                      <a:gs pos="15000">
                        <a:srgbClr val="FAFAFA"/>
                      </a:gs>
                      <a:gs pos="85000">
                        <a:srgbClr val="FFFFFF"/>
                      </a:gs>
                    </a:gsLst>
                    <a:path path="circle">
                      <a:fillToRect l="50000" t="50000" r="50000" b="50000"/>
                    </a:path>
                  </a:gradFill>
                </a:rPr>
                <a:t>Super NetOps</a:t>
              </a:r>
            </a:p>
          </p:txBody>
        </p:sp>
        <p:sp>
          <p:nvSpPr>
            <p:cNvPr id="13" name="Isosceles Triangle 37">
              <a:extLst>
                <a:ext uri="{FF2B5EF4-FFF2-40B4-BE49-F238E27FC236}">
                  <a16:creationId xmlns:a16="http://schemas.microsoft.com/office/drawing/2014/main" id="{FD435B03-A825-A842-BFDD-2CF327FA636A}"/>
                </a:ext>
              </a:extLst>
            </p:cNvPr>
            <p:cNvSpPr/>
            <p:nvPr/>
          </p:nvSpPr>
          <p:spPr>
            <a:xfrm rot="5400000">
              <a:off x="5148117" y="4172223"/>
              <a:ext cx="480247" cy="28393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4" name="Striped Right Arrow 17">
            <a:extLst>
              <a:ext uri="{FF2B5EF4-FFF2-40B4-BE49-F238E27FC236}">
                <a16:creationId xmlns:a16="http://schemas.microsoft.com/office/drawing/2014/main" id="{300F71D1-B33C-0844-9C65-3FD6C7B5746E}"/>
              </a:ext>
            </a:extLst>
          </p:cNvPr>
          <p:cNvSpPr/>
          <p:nvPr/>
        </p:nvSpPr>
        <p:spPr>
          <a:xfrm>
            <a:off x="2500983" y="4627086"/>
            <a:ext cx="3740377" cy="838200"/>
          </a:xfrm>
          <a:prstGeom prst="rightArrow">
            <a:avLst/>
          </a:prstGeom>
          <a:solidFill>
            <a:schemeClr val="bg1"/>
          </a:solidFill>
        </p:spPr>
        <p:txBody>
          <a:bodyPr vert="horz" wrap="square" lIns="182880" tIns="0" rIns="91440" bIns="0" rtlCol="0" anchor="ctr">
            <a:noAutofit/>
          </a:bodyPr>
          <a:lstStyle/>
          <a:p>
            <a:pPr algn="ctr"/>
            <a:r>
              <a:rPr lang="en-US" sz="2000" b="1">
                <a:solidFill>
                  <a:srgbClr val="000000"/>
                </a:solidFill>
                <a:cs typeface="Arial" panose="020B0604020202020204" pitchFamily="34" charset="0"/>
              </a:rPr>
              <a:t>Enablement</a:t>
            </a:r>
          </a:p>
        </p:txBody>
      </p:sp>
      <p:grpSp>
        <p:nvGrpSpPr>
          <p:cNvPr id="15" name="Group 14">
            <a:extLst>
              <a:ext uri="{FF2B5EF4-FFF2-40B4-BE49-F238E27FC236}">
                <a16:creationId xmlns:a16="http://schemas.microsoft.com/office/drawing/2014/main" id="{C402E02E-146E-2547-809A-88A93C9C93A1}"/>
              </a:ext>
            </a:extLst>
          </p:cNvPr>
          <p:cNvGrpSpPr/>
          <p:nvPr/>
        </p:nvGrpSpPr>
        <p:grpSpPr>
          <a:xfrm>
            <a:off x="9167319" y="4430236"/>
            <a:ext cx="2019300" cy="1231900"/>
            <a:chOff x="2308409" y="3698240"/>
            <a:chExt cx="2956459" cy="1231900"/>
          </a:xfrm>
        </p:grpSpPr>
        <p:sp>
          <p:nvSpPr>
            <p:cNvPr id="16" name="Rectangle 15">
              <a:extLst>
                <a:ext uri="{FF2B5EF4-FFF2-40B4-BE49-F238E27FC236}">
                  <a16:creationId xmlns:a16="http://schemas.microsoft.com/office/drawing/2014/main" id="{E32E9C4C-4E83-4D43-A616-AD47617FE3C5}"/>
                </a:ext>
              </a:extLst>
            </p:cNvPr>
            <p:cNvSpPr/>
            <p:nvPr/>
          </p:nvSpPr>
          <p:spPr>
            <a:xfrm>
              <a:off x="2577095" y="3698240"/>
              <a:ext cx="2687773" cy="1231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gradFill>
                    <a:gsLst>
                      <a:gs pos="15000">
                        <a:srgbClr val="FAFAFA"/>
                      </a:gs>
                      <a:gs pos="85000">
                        <a:srgbClr val="FFFFFF"/>
                      </a:gs>
                    </a:gsLst>
                    <a:path path="circle">
                      <a:fillToRect l="50000" t="50000" r="50000" b="50000"/>
                    </a:path>
                  </a:gradFill>
                </a:rPr>
                <a:t>DevOps</a:t>
              </a:r>
            </a:p>
          </p:txBody>
        </p:sp>
        <p:sp>
          <p:nvSpPr>
            <p:cNvPr id="17" name="Isosceles Triangle 37">
              <a:extLst>
                <a:ext uri="{FF2B5EF4-FFF2-40B4-BE49-F238E27FC236}">
                  <a16:creationId xmlns:a16="http://schemas.microsoft.com/office/drawing/2014/main" id="{CBA94072-13C0-1D41-88D3-E3B0E4B61DC1}"/>
                </a:ext>
              </a:extLst>
            </p:cNvPr>
            <p:cNvSpPr/>
            <p:nvPr/>
          </p:nvSpPr>
          <p:spPr>
            <a:xfrm rot="16200000">
              <a:off x="2210253" y="4172223"/>
              <a:ext cx="480247" cy="28393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8" name="Title 1">
            <a:extLst>
              <a:ext uri="{FF2B5EF4-FFF2-40B4-BE49-F238E27FC236}">
                <a16:creationId xmlns:a16="http://schemas.microsoft.com/office/drawing/2014/main" id="{EC7FB36B-C536-214E-A803-85347D0A7FE2}"/>
              </a:ext>
            </a:extLst>
          </p:cNvPr>
          <p:cNvSpPr txBox="1">
            <a:spLocks/>
          </p:cNvSpPr>
          <p:nvPr/>
        </p:nvSpPr>
        <p:spPr>
          <a:xfrm>
            <a:off x="176899" y="1485901"/>
            <a:ext cx="11710301" cy="878189"/>
          </a:xfrm>
          <a:prstGeom prst="rect">
            <a:avLst/>
          </a:prstGeom>
        </p:spPr>
        <p:txBody>
          <a:bodyPr vert="horz" wrap="square" lIns="155448" tIns="155448" rIns="155448" bIns="155448" rtlCol="0" anchor="t" anchorCtr="0">
            <a:spAutoFit/>
          </a:bodyPr>
          <a:lst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a:lstStyle>
          <a:p>
            <a:r>
              <a:rPr lang="en-US" dirty="0"/>
              <a:t>Super-NetOps </a:t>
            </a:r>
          </a:p>
        </p:txBody>
      </p:sp>
      <p:pic>
        <p:nvPicPr>
          <p:cNvPr id="19" name="Picture 18">
            <a:extLst>
              <a:ext uri="{FF2B5EF4-FFF2-40B4-BE49-F238E27FC236}">
                <a16:creationId xmlns:a16="http://schemas.microsoft.com/office/drawing/2014/main" id="{BF8DDDFA-DF22-BB49-B205-E69BCB95D243}"/>
              </a:ext>
            </a:extLst>
          </p:cNvPr>
          <p:cNvPicPr>
            <a:picLocks noChangeAspect="1"/>
          </p:cNvPicPr>
          <p:nvPr/>
        </p:nvPicPr>
        <p:blipFill>
          <a:blip r:embed="rId2"/>
          <a:stretch>
            <a:fillRect/>
          </a:stretch>
        </p:blipFill>
        <p:spPr>
          <a:xfrm>
            <a:off x="6890571" y="3264028"/>
            <a:ext cx="1593384" cy="772975"/>
          </a:xfrm>
          <a:prstGeom prst="rect">
            <a:avLst/>
          </a:prstGeom>
        </p:spPr>
      </p:pic>
      <p:grpSp>
        <p:nvGrpSpPr>
          <p:cNvPr id="20" name="Group 19">
            <a:extLst>
              <a:ext uri="{FF2B5EF4-FFF2-40B4-BE49-F238E27FC236}">
                <a16:creationId xmlns:a16="http://schemas.microsoft.com/office/drawing/2014/main" id="{6EF970D8-355B-2946-806E-E82A8759789B}"/>
              </a:ext>
            </a:extLst>
          </p:cNvPr>
          <p:cNvGrpSpPr/>
          <p:nvPr/>
        </p:nvGrpSpPr>
        <p:grpSpPr>
          <a:xfrm rot="16200000">
            <a:off x="7333933" y="2254250"/>
            <a:ext cx="679767" cy="1071577"/>
            <a:chOff x="5162233" y="2749550"/>
            <a:chExt cx="1828800" cy="2882900"/>
          </a:xfrm>
        </p:grpSpPr>
        <p:sp>
          <p:nvSpPr>
            <p:cNvPr id="21" name="Oval 20">
              <a:extLst>
                <a:ext uri="{FF2B5EF4-FFF2-40B4-BE49-F238E27FC236}">
                  <a16:creationId xmlns:a16="http://schemas.microsoft.com/office/drawing/2014/main" id="{B3863275-5B3A-5F4D-AD59-5CF0EB104CBC}"/>
                </a:ext>
              </a:extLst>
            </p:cNvPr>
            <p:cNvSpPr/>
            <p:nvPr/>
          </p:nvSpPr>
          <p:spPr>
            <a:xfrm>
              <a:off x="5162233" y="3803650"/>
              <a:ext cx="1828800" cy="1828800"/>
            </a:xfrm>
            <a:prstGeom prst="ellipse">
              <a:avLst/>
            </a:prstGeom>
            <a:solidFill>
              <a:schemeClr val="accent2">
                <a:lumMod val="50000"/>
              </a:schemeClr>
            </a:solidFill>
            <a:ln w="31750">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2" name="Oval 21">
              <a:extLst>
                <a:ext uri="{FF2B5EF4-FFF2-40B4-BE49-F238E27FC236}">
                  <a16:creationId xmlns:a16="http://schemas.microsoft.com/office/drawing/2014/main" id="{8FE50921-9AEE-7C44-9A8C-1D59D0B50202}"/>
                </a:ext>
              </a:extLst>
            </p:cNvPr>
            <p:cNvSpPr/>
            <p:nvPr/>
          </p:nvSpPr>
          <p:spPr>
            <a:xfrm>
              <a:off x="5162233" y="2749550"/>
              <a:ext cx="1828800" cy="1828800"/>
            </a:xfrm>
            <a:prstGeom prst="ellipse">
              <a:avLst/>
            </a:prstGeom>
            <a:solidFill>
              <a:schemeClr val="accent1">
                <a:lumMod val="50000"/>
              </a:schemeClr>
            </a:solidFill>
            <a:ln w="317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3" name="Oval 22">
              <a:extLst>
                <a:ext uri="{FF2B5EF4-FFF2-40B4-BE49-F238E27FC236}">
                  <a16:creationId xmlns:a16="http://schemas.microsoft.com/office/drawing/2014/main" id="{E7C08C26-C409-0F4C-93AC-BC376D4FD80A}"/>
                </a:ext>
              </a:extLst>
            </p:cNvPr>
            <p:cNvSpPr/>
            <p:nvPr/>
          </p:nvSpPr>
          <p:spPr>
            <a:xfrm>
              <a:off x="5162233" y="3803650"/>
              <a:ext cx="1828800" cy="1828800"/>
            </a:xfrm>
            <a:prstGeom prst="ellipse">
              <a:avLst/>
            </a:prstGeom>
            <a:solidFill>
              <a:schemeClr val="accent2">
                <a:lumMod val="50000"/>
                <a:alpha val="60000"/>
              </a:schemeClr>
            </a:solidFill>
            <a:ln w="31750">
              <a:solidFill>
                <a:schemeClr val="accent2">
                  <a:lumMod val="75000"/>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grpSp>
      <p:pic>
        <p:nvPicPr>
          <p:cNvPr id="24" name="Picture 23">
            <a:extLst>
              <a:ext uri="{FF2B5EF4-FFF2-40B4-BE49-F238E27FC236}">
                <a16:creationId xmlns:a16="http://schemas.microsoft.com/office/drawing/2014/main" id="{8FDDA9E7-F18D-B845-BA97-C23330A10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032" y="1949591"/>
            <a:ext cx="1822824" cy="1822824"/>
          </a:xfrm>
          <a:prstGeom prst="rect">
            <a:avLst/>
          </a:prstGeom>
        </p:spPr>
      </p:pic>
      <p:pic>
        <p:nvPicPr>
          <p:cNvPr id="25" name="Picture 24">
            <a:extLst>
              <a:ext uri="{FF2B5EF4-FFF2-40B4-BE49-F238E27FC236}">
                <a16:creationId xmlns:a16="http://schemas.microsoft.com/office/drawing/2014/main" id="{B761A763-DD72-F643-8CB6-930BB39A94AB}"/>
              </a:ext>
            </a:extLst>
          </p:cNvPr>
          <p:cNvPicPr>
            <a:picLocks noChangeAspect="1"/>
          </p:cNvPicPr>
          <p:nvPr/>
        </p:nvPicPr>
        <p:blipFill>
          <a:blip r:embed="rId4"/>
          <a:stretch>
            <a:fillRect/>
          </a:stretch>
        </p:blipFill>
        <p:spPr>
          <a:xfrm>
            <a:off x="8427056" y="400852"/>
            <a:ext cx="3656049" cy="2469943"/>
          </a:xfrm>
          <a:prstGeom prst="rect">
            <a:avLst/>
          </a:prstGeom>
        </p:spPr>
      </p:pic>
      <p:sp>
        <p:nvSpPr>
          <p:cNvPr id="26" name="Text Placeholder 4">
            <a:extLst>
              <a:ext uri="{FF2B5EF4-FFF2-40B4-BE49-F238E27FC236}">
                <a16:creationId xmlns:a16="http://schemas.microsoft.com/office/drawing/2014/main" id="{CB8929B3-0A36-EE4F-B25B-E4668F163190}"/>
              </a:ext>
            </a:extLst>
          </p:cNvPr>
          <p:cNvSpPr txBox="1">
            <a:spLocks/>
          </p:cNvSpPr>
          <p:nvPr/>
        </p:nvSpPr>
        <p:spPr>
          <a:xfrm>
            <a:off x="2546290" y="3357915"/>
            <a:ext cx="3934569" cy="1818568"/>
          </a:xfrm>
          <a:prstGeom prst="rect">
            <a:avLst/>
          </a:prstGeom>
        </p:spPr>
        <p:txBody>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lumMod val="95000"/>
                  </a:schemeClr>
                </a:solidFill>
              </a:rPr>
              <a:t>DevOps Concepts</a:t>
            </a:r>
          </a:p>
          <a:p>
            <a:r>
              <a:rPr lang="en-US" sz="2000" dirty="0">
                <a:solidFill>
                  <a:schemeClr val="bg1">
                    <a:lumMod val="95000"/>
                  </a:schemeClr>
                </a:solidFill>
              </a:rPr>
              <a:t>Infrastructure as Code</a:t>
            </a:r>
          </a:p>
          <a:p>
            <a:r>
              <a:rPr lang="en-US" sz="2000" dirty="0">
                <a:solidFill>
                  <a:schemeClr val="bg1">
                    <a:lumMod val="95000"/>
                  </a:schemeClr>
                </a:solidFill>
              </a:rPr>
              <a:t>Automation Toolchains</a:t>
            </a:r>
          </a:p>
        </p:txBody>
      </p:sp>
    </p:spTree>
    <p:extLst>
      <p:ext uri="{BB962C8B-B14F-4D97-AF65-F5344CB8AC3E}">
        <p14:creationId xmlns:p14="http://schemas.microsoft.com/office/powerpoint/2010/main" val="36391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8ED8A7-9670-3D4F-B70D-46CC031CA0DF}"/>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B03A4EEF-DCB6-2345-8A0C-9D8DAAF07126}"/>
              </a:ext>
            </a:extLst>
          </p:cNvPr>
          <p:cNvSpPr>
            <a:spLocks noGrp="1"/>
          </p:cNvSpPr>
          <p:nvPr>
            <p:ph type="sldNum" sz="quarter" idx="11"/>
          </p:nvPr>
        </p:nvSpPr>
        <p:spPr/>
        <p:txBody>
          <a:bodyPr/>
          <a:lstStyle/>
          <a:p>
            <a:fld id="{49DF86D6-4B9D-4B83-AF23-D696D3CD110A}" type="slidenum">
              <a:rPr lang="en-US" smtClean="0"/>
              <a:pPr/>
              <a:t>17</a:t>
            </a:fld>
            <a:endParaRPr lang="en-US" dirty="0"/>
          </a:p>
        </p:txBody>
      </p:sp>
      <p:pic>
        <p:nvPicPr>
          <p:cNvPr id="5" name="Picture 4">
            <a:extLst>
              <a:ext uri="{FF2B5EF4-FFF2-40B4-BE49-F238E27FC236}">
                <a16:creationId xmlns:a16="http://schemas.microsoft.com/office/drawing/2014/main" id="{0CAEACDE-7E48-1D47-8D1F-5940D146F1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627" y="3485219"/>
            <a:ext cx="393052" cy="352660"/>
          </a:xfrm>
          <a:prstGeom prst="rect">
            <a:avLst/>
          </a:prstGeom>
        </p:spPr>
      </p:pic>
      <p:sp>
        <p:nvSpPr>
          <p:cNvPr id="6" name="Title 1">
            <a:extLst>
              <a:ext uri="{FF2B5EF4-FFF2-40B4-BE49-F238E27FC236}">
                <a16:creationId xmlns:a16="http://schemas.microsoft.com/office/drawing/2014/main" id="{E2F4C858-9F7A-3644-8E52-BCC1CBE8AA44}"/>
              </a:ext>
            </a:extLst>
          </p:cNvPr>
          <p:cNvSpPr>
            <a:spLocks noGrp="1"/>
          </p:cNvSpPr>
          <p:nvPr>
            <p:ph type="title"/>
          </p:nvPr>
        </p:nvSpPr>
        <p:spPr>
          <a:xfrm>
            <a:off x="304800" y="247443"/>
            <a:ext cx="11582400" cy="867930"/>
          </a:xfrm>
        </p:spPr>
        <p:txBody>
          <a:bodyPr/>
          <a:lstStyle/>
          <a:p>
            <a:r>
              <a:rPr lang="en-US" dirty="0"/>
              <a:t>Our Evolving Customers</a:t>
            </a:r>
          </a:p>
        </p:txBody>
      </p:sp>
      <p:grpSp>
        <p:nvGrpSpPr>
          <p:cNvPr id="7" name="Group 6">
            <a:extLst>
              <a:ext uri="{FF2B5EF4-FFF2-40B4-BE49-F238E27FC236}">
                <a16:creationId xmlns:a16="http://schemas.microsoft.com/office/drawing/2014/main" id="{C799671B-3C2B-2643-BFE3-968ADBB2A8E8}"/>
              </a:ext>
            </a:extLst>
          </p:cNvPr>
          <p:cNvGrpSpPr/>
          <p:nvPr/>
        </p:nvGrpSpPr>
        <p:grpSpPr>
          <a:xfrm>
            <a:off x="529870" y="2347616"/>
            <a:ext cx="1276816" cy="1692316"/>
            <a:chOff x="-12911138" y="-15235238"/>
            <a:chExt cx="2541588" cy="3368676"/>
          </a:xfrm>
          <a:solidFill>
            <a:schemeClr val="tx2"/>
          </a:solidFill>
        </p:grpSpPr>
        <p:sp>
          <p:nvSpPr>
            <p:cNvPr id="8" name="Freeform 1027">
              <a:extLst>
                <a:ext uri="{FF2B5EF4-FFF2-40B4-BE49-F238E27FC236}">
                  <a16:creationId xmlns:a16="http://schemas.microsoft.com/office/drawing/2014/main" id="{10E389CA-DEDB-B141-ABA8-B3B07B383B00}"/>
                </a:ext>
              </a:extLst>
            </p:cNvPr>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28">
              <a:extLst>
                <a:ext uri="{FF2B5EF4-FFF2-40B4-BE49-F238E27FC236}">
                  <a16:creationId xmlns:a16="http://schemas.microsoft.com/office/drawing/2014/main" id="{F5442F98-5E8F-B44F-B152-9196EE9181BA}"/>
                </a:ext>
              </a:extLst>
            </p:cNvPr>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0" name="Rectangle 9">
            <a:extLst>
              <a:ext uri="{FF2B5EF4-FFF2-40B4-BE49-F238E27FC236}">
                <a16:creationId xmlns:a16="http://schemas.microsoft.com/office/drawing/2014/main" id="{04098C4E-23BD-7740-87FE-D25E0F071D6F}"/>
              </a:ext>
            </a:extLst>
          </p:cNvPr>
          <p:cNvSpPr/>
          <p:nvPr/>
        </p:nvSpPr>
        <p:spPr>
          <a:xfrm>
            <a:off x="1648262" y="1496608"/>
            <a:ext cx="836577" cy="105758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
                <a:solidFill>
                  <a:schemeClr val="tx1">
                    <a:lumMod val="75000"/>
                  </a:schemeClr>
                </a:solidFill>
              </a:rPr>
              <a:t>We Need a new thing</a:t>
            </a:r>
          </a:p>
        </p:txBody>
      </p:sp>
      <p:cxnSp>
        <p:nvCxnSpPr>
          <p:cNvPr id="11" name="Straight Arrow Connector 10">
            <a:extLst>
              <a:ext uri="{FF2B5EF4-FFF2-40B4-BE49-F238E27FC236}">
                <a16:creationId xmlns:a16="http://schemas.microsoft.com/office/drawing/2014/main" id="{5FD7BAA8-0F88-294F-8E92-139F89FE67D1}"/>
              </a:ext>
            </a:extLst>
          </p:cNvPr>
          <p:cNvCxnSpPr>
            <a:cxnSpLocks/>
            <a:endCxn id="15" idx="1"/>
          </p:cNvCxnSpPr>
          <p:nvPr/>
        </p:nvCxnSpPr>
        <p:spPr>
          <a:xfrm flipV="1">
            <a:off x="2030990" y="2382584"/>
            <a:ext cx="712635" cy="8290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5E0ED0-4098-A945-B906-85646AF91C03}"/>
              </a:ext>
            </a:extLst>
          </p:cNvPr>
          <p:cNvCxnSpPr>
            <a:cxnSpLocks/>
            <a:endCxn id="16" idx="1"/>
          </p:cNvCxnSpPr>
          <p:nvPr/>
        </p:nvCxnSpPr>
        <p:spPr>
          <a:xfrm flipV="1">
            <a:off x="2030990" y="2920145"/>
            <a:ext cx="712634" cy="33612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476C5-0F1E-6D41-A02E-D99050B9C0C5}"/>
              </a:ext>
            </a:extLst>
          </p:cNvPr>
          <p:cNvCxnSpPr>
            <a:cxnSpLocks/>
            <a:endCxn id="17" idx="1"/>
          </p:cNvCxnSpPr>
          <p:nvPr/>
        </p:nvCxnSpPr>
        <p:spPr>
          <a:xfrm>
            <a:off x="2030990" y="3304741"/>
            <a:ext cx="712633" cy="1529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EC55DA-808F-044D-B51D-0EB14059ED70}"/>
              </a:ext>
            </a:extLst>
          </p:cNvPr>
          <p:cNvCxnSpPr>
            <a:cxnSpLocks/>
          </p:cNvCxnSpPr>
          <p:nvPr/>
        </p:nvCxnSpPr>
        <p:spPr>
          <a:xfrm>
            <a:off x="2030990" y="3349415"/>
            <a:ext cx="818890" cy="60415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6CD465-0F0D-3E48-B2E4-5BC4FA3F06B7}"/>
              </a:ext>
            </a:extLst>
          </p:cNvPr>
          <p:cNvSpPr txBox="1"/>
          <p:nvPr/>
        </p:nvSpPr>
        <p:spPr>
          <a:xfrm>
            <a:off x="2743625" y="2102507"/>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Manual Task</a:t>
            </a:r>
          </a:p>
        </p:txBody>
      </p:sp>
      <p:sp>
        <p:nvSpPr>
          <p:cNvPr id="16" name="TextBox 15">
            <a:extLst>
              <a:ext uri="{FF2B5EF4-FFF2-40B4-BE49-F238E27FC236}">
                <a16:creationId xmlns:a16="http://schemas.microsoft.com/office/drawing/2014/main" id="{18B09374-5B70-6C4E-B1A8-969E50A044C8}"/>
              </a:ext>
            </a:extLst>
          </p:cNvPr>
          <p:cNvSpPr txBox="1"/>
          <p:nvPr/>
        </p:nvSpPr>
        <p:spPr>
          <a:xfrm>
            <a:off x="2743624" y="2640068"/>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Manual Task</a:t>
            </a:r>
          </a:p>
        </p:txBody>
      </p:sp>
      <p:sp>
        <p:nvSpPr>
          <p:cNvPr id="17" name="TextBox 16">
            <a:extLst>
              <a:ext uri="{FF2B5EF4-FFF2-40B4-BE49-F238E27FC236}">
                <a16:creationId xmlns:a16="http://schemas.microsoft.com/office/drawing/2014/main" id="{BDD76938-FB17-2641-9078-677DEF774720}"/>
              </a:ext>
            </a:extLst>
          </p:cNvPr>
          <p:cNvSpPr txBox="1"/>
          <p:nvPr/>
        </p:nvSpPr>
        <p:spPr>
          <a:xfrm>
            <a:off x="2743623" y="3177629"/>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Manual Task</a:t>
            </a:r>
          </a:p>
        </p:txBody>
      </p:sp>
      <p:sp>
        <p:nvSpPr>
          <p:cNvPr id="18" name="TextBox 17">
            <a:extLst>
              <a:ext uri="{FF2B5EF4-FFF2-40B4-BE49-F238E27FC236}">
                <a16:creationId xmlns:a16="http://schemas.microsoft.com/office/drawing/2014/main" id="{B0EA20FB-DE00-1241-9A31-40975761876E}"/>
              </a:ext>
            </a:extLst>
          </p:cNvPr>
          <p:cNvSpPr txBox="1"/>
          <p:nvPr/>
        </p:nvSpPr>
        <p:spPr>
          <a:xfrm>
            <a:off x="2743622" y="3715190"/>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Manual Task</a:t>
            </a:r>
          </a:p>
        </p:txBody>
      </p:sp>
      <p:grpSp>
        <p:nvGrpSpPr>
          <p:cNvPr id="19" name="Group 18">
            <a:extLst>
              <a:ext uri="{FF2B5EF4-FFF2-40B4-BE49-F238E27FC236}">
                <a16:creationId xmlns:a16="http://schemas.microsoft.com/office/drawing/2014/main" id="{1E5686D8-1D5E-574D-9711-686C6E4B0922}"/>
              </a:ext>
            </a:extLst>
          </p:cNvPr>
          <p:cNvGrpSpPr/>
          <p:nvPr/>
        </p:nvGrpSpPr>
        <p:grpSpPr>
          <a:xfrm>
            <a:off x="4963931" y="2377118"/>
            <a:ext cx="1276816" cy="1692316"/>
            <a:chOff x="-12911138" y="-15235238"/>
            <a:chExt cx="2541588" cy="3368676"/>
          </a:xfrm>
          <a:solidFill>
            <a:schemeClr val="tx2"/>
          </a:solidFill>
        </p:grpSpPr>
        <p:sp>
          <p:nvSpPr>
            <p:cNvPr id="20" name="Freeform 1027">
              <a:extLst>
                <a:ext uri="{FF2B5EF4-FFF2-40B4-BE49-F238E27FC236}">
                  <a16:creationId xmlns:a16="http://schemas.microsoft.com/office/drawing/2014/main" id="{567BFEFA-4AB7-0641-9E53-F4ADC3614585}"/>
                </a:ext>
              </a:extLst>
            </p:cNvPr>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028">
              <a:extLst>
                <a:ext uri="{FF2B5EF4-FFF2-40B4-BE49-F238E27FC236}">
                  <a16:creationId xmlns:a16="http://schemas.microsoft.com/office/drawing/2014/main" id="{41F34199-742A-7F41-81C7-D0941FD70F32}"/>
                </a:ext>
              </a:extLst>
            </p:cNvPr>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22" name="Group 21">
            <a:extLst>
              <a:ext uri="{FF2B5EF4-FFF2-40B4-BE49-F238E27FC236}">
                <a16:creationId xmlns:a16="http://schemas.microsoft.com/office/drawing/2014/main" id="{C496C549-3AC1-434A-A5B9-0925856CF61F}"/>
              </a:ext>
            </a:extLst>
          </p:cNvPr>
          <p:cNvGrpSpPr/>
          <p:nvPr/>
        </p:nvGrpSpPr>
        <p:grpSpPr>
          <a:xfrm>
            <a:off x="6427397" y="1162077"/>
            <a:ext cx="1836404" cy="1467123"/>
            <a:chOff x="7352238" y="1722252"/>
            <a:chExt cx="1836404" cy="1467123"/>
          </a:xfrm>
        </p:grpSpPr>
        <p:grpSp>
          <p:nvGrpSpPr>
            <p:cNvPr id="23" name="Group 22">
              <a:extLst>
                <a:ext uri="{FF2B5EF4-FFF2-40B4-BE49-F238E27FC236}">
                  <a16:creationId xmlns:a16="http://schemas.microsoft.com/office/drawing/2014/main" id="{25AFA04C-A1D8-BB4E-B2C8-A5ECF41CB836}"/>
                </a:ext>
              </a:extLst>
            </p:cNvPr>
            <p:cNvGrpSpPr/>
            <p:nvPr/>
          </p:nvGrpSpPr>
          <p:grpSpPr>
            <a:xfrm>
              <a:off x="7370256" y="2016769"/>
              <a:ext cx="1818386" cy="1172606"/>
              <a:chOff x="10622705" y="3143907"/>
              <a:chExt cx="1818386" cy="1172606"/>
            </a:xfrm>
          </p:grpSpPr>
          <p:sp>
            <p:nvSpPr>
              <p:cNvPr id="27" name="TextBox 26">
                <a:extLst>
                  <a:ext uri="{FF2B5EF4-FFF2-40B4-BE49-F238E27FC236}">
                    <a16:creationId xmlns:a16="http://schemas.microsoft.com/office/drawing/2014/main" id="{9D309FE8-D641-1441-B679-A059C031CADD}"/>
                  </a:ext>
                </a:extLst>
              </p:cNvPr>
              <p:cNvSpPr txBox="1"/>
              <p:nvPr/>
            </p:nvSpPr>
            <p:spPr>
              <a:xfrm>
                <a:off x="10622705" y="3143907"/>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Task</a:t>
                </a:r>
              </a:p>
            </p:txBody>
          </p:sp>
          <p:sp>
            <p:nvSpPr>
              <p:cNvPr id="28" name="TextBox 27">
                <a:extLst>
                  <a:ext uri="{FF2B5EF4-FFF2-40B4-BE49-F238E27FC236}">
                    <a16:creationId xmlns:a16="http://schemas.microsoft.com/office/drawing/2014/main" id="{8ABE33A2-DFAB-684E-8194-CC9D2A244FDD}"/>
                  </a:ext>
                </a:extLst>
              </p:cNvPr>
              <p:cNvSpPr txBox="1"/>
              <p:nvPr/>
            </p:nvSpPr>
            <p:spPr>
              <a:xfrm>
                <a:off x="10770150" y="3347425"/>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Task</a:t>
                </a:r>
              </a:p>
            </p:txBody>
          </p:sp>
          <p:sp>
            <p:nvSpPr>
              <p:cNvPr id="29" name="TextBox 28">
                <a:extLst>
                  <a:ext uri="{FF2B5EF4-FFF2-40B4-BE49-F238E27FC236}">
                    <a16:creationId xmlns:a16="http://schemas.microsoft.com/office/drawing/2014/main" id="{2EE138C7-D214-B046-810B-9937DB3854E9}"/>
                  </a:ext>
                </a:extLst>
              </p:cNvPr>
              <p:cNvSpPr txBox="1"/>
              <p:nvPr/>
            </p:nvSpPr>
            <p:spPr>
              <a:xfrm>
                <a:off x="10910708" y="3558412"/>
                <a:ext cx="153038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Task</a:t>
                </a:r>
              </a:p>
            </p:txBody>
          </p:sp>
          <p:sp>
            <p:nvSpPr>
              <p:cNvPr id="30" name="TextBox 29">
                <a:extLst>
                  <a:ext uri="{FF2B5EF4-FFF2-40B4-BE49-F238E27FC236}">
                    <a16:creationId xmlns:a16="http://schemas.microsoft.com/office/drawing/2014/main" id="{F39A8EA7-B15A-A94C-8B62-4DB5C232C1DB}"/>
                  </a:ext>
                </a:extLst>
              </p:cNvPr>
              <p:cNvSpPr txBox="1"/>
              <p:nvPr/>
            </p:nvSpPr>
            <p:spPr>
              <a:xfrm>
                <a:off x="11051266" y="3756360"/>
                <a:ext cx="936293"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Task</a:t>
                </a:r>
              </a:p>
            </p:txBody>
          </p:sp>
        </p:grpSp>
        <p:grpSp>
          <p:nvGrpSpPr>
            <p:cNvPr id="24" name="Group 23">
              <a:extLst>
                <a:ext uri="{FF2B5EF4-FFF2-40B4-BE49-F238E27FC236}">
                  <a16:creationId xmlns:a16="http://schemas.microsoft.com/office/drawing/2014/main" id="{5A0A2732-B719-AE43-AB9B-EA9CA76A6292}"/>
                </a:ext>
              </a:extLst>
            </p:cNvPr>
            <p:cNvGrpSpPr/>
            <p:nvPr/>
          </p:nvGrpSpPr>
          <p:grpSpPr>
            <a:xfrm>
              <a:off x="7352238" y="1722252"/>
              <a:ext cx="1204861" cy="1403605"/>
              <a:chOff x="7352238" y="1722252"/>
              <a:chExt cx="1204861" cy="1403605"/>
            </a:xfrm>
          </p:grpSpPr>
          <p:sp>
            <p:nvSpPr>
              <p:cNvPr id="25" name="TextBox 24">
                <a:extLst>
                  <a:ext uri="{FF2B5EF4-FFF2-40B4-BE49-F238E27FC236}">
                    <a16:creationId xmlns:a16="http://schemas.microsoft.com/office/drawing/2014/main" id="{D3B92815-FE7E-1840-BE55-B516E6D4E533}"/>
                  </a:ext>
                </a:extLst>
              </p:cNvPr>
              <p:cNvSpPr txBox="1"/>
              <p:nvPr/>
            </p:nvSpPr>
            <p:spPr>
              <a:xfrm>
                <a:off x="7352238" y="1722252"/>
                <a:ext cx="1204861" cy="560153"/>
              </a:xfrm>
              <a:prstGeom prst="rect">
                <a:avLst/>
              </a:prstGeom>
              <a:noFill/>
            </p:spPr>
            <p:txBody>
              <a:bodyPr wrap="square" lIns="155448" tIns="155448" rIns="155448" bIns="155448" rtlCol="0">
                <a:spAutoFit/>
              </a:bodyPr>
              <a:lstStyle/>
              <a:p>
                <a:r>
                  <a:rPr lang="en-US" sz="1600">
                    <a:solidFill>
                      <a:schemeClr val="bg1"/>
                    </a:solidFill>
                    <a:latin typeface="Arial" panose="020B0604020202020204" pitchFamily="34" charset="0"/>
                    <a:cs typeface="Arial" panose="020B0604020202020204" pitchFamily="34" charset="0"/>
                  </a:rPr>
                  <a:t>Play book</a:t>
                </a:r>
              </a:p>
            </p:txBody>
          </p:sp>
          <p:sp>
            <p:nvSpPr>
              <p:cNvPr id="26" name="Rectangle 25">
                <a:extLst>
                  <a:ext uri="{FF2B5EF4-FFF2-40B4-BE49-F238E27FC236}">
                    <a16:creationId xmlns:a16="http://schemas.microsoft.com/office/drawing/2014/main" id="{CF758190-3C4A-0941-AE1D-74A02EA1B831}"/>
                  </a:ext>
                </a:extLst>
              </p:cNvPr>
              <p:cNvSpPr/>
              <p:nvPr/>
            </p:nvSpPr>
            <p:spPr>
              <a:xfrm>
                <a:off x="7370663" y="1854950"/>
                <a:ext cx="1186436" cy="127090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chemeClr val="bg1"/>
                  </a:solidFill>
                </a:endParaRPr>
              </a:p>
            </p:txBody>
          </p:sp>
        </p:grpSp>
      </p:grpSp>
      <p:cxnSp>
        <p:nvCxnSpPr>
          <p:cNvPr id="31" name="Straight Arrow Connector 30">
            <a:extLst>
              <a:ext uri="{FF2B5EF4-FFF2-40B4-BE49-F238E27FC236}">
                <a16:creationId xmlns:a16="http://schemas.microsoft.com/office/drawing/2014/main" id="{09865A2E-085C-CD41-8AF0-C0540E03BADB}"/>
              </a:ext>
            </a:extLst>
          </p:cNvPr>
          <p:cNvCxnSpPr>
            <a:cxnSpLocks/>
          </p:cNvCxnSpPr>
          <p:nvPr/>
        </p:nvCxnSpPr>
        <p:spPr>
          <a:xfrm flipV="1">
            <a:off x="6023755" y="2612929"/>
            <a:ext cx="712634" cy="33612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2B3AD4C-F0D8-B44B-8EEC-C06153E5631A}"/>
              </a:ext>
            </a:extLst>
          </p:cNvPr>
          <p:cNvGrpSpPr/>
          <p:nvPr/>
        </p:nvGrpSpPr>
        <p:grpSpPr>
          <a:xfrm>
            <a:off x="8823769" y="2354063"/>
            <a:ext cx="1276816" cy="1692316"/>
            <a:chOff x="-12911138" y="-15235238"/>
            <a:chExt cx="2541588" cy="3368676"/>
          </a:xfrm>
          <a:solidFill>
            <a:schemeClr val="tx2"/>
          </a:solidFill>
        </p:grpSpPr>
        <p:sp>
          <p:nvSpPr>
            <p:cNvPr id="33" name="Freeform 1027">
              <a:extLst>
                <a:ext uri="{FF2B5EF4-FFF2-40B4-BE49-F238E27FC236}">
                  <a16:creationId xmlns:a16="http://schemas.microsoft.com/office/drawing/2014/main" id="{BCFA6033-451B-8D43-8D8E-B47CA47C930C}"/>
                </a:ext>
              </a:extLst>
            </p:cNvPr>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1028">
              <a:extLst>
                <a:ext uri="{FF2B5EF4-FFF2-40B4-BE49-F238E27FC236}">
                  <a16:creationId xmlns:a16="http://schemas.microsoft.com/office/drawing/2014/main" id="{9AA04DF8-BA9F-BF4D-9713-71801A07C39F}"/>
                </a:ext>
              </a:extLst>
            </p:cNvPr>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5" name="TextBox 34">
            <a:extLst>
              <a:ext uri="{FF2B5EF4-FFF2-40B4-BE49-F238E27FC236}">
                <a16:creationId xmlns:a16="http://schemas.microsoft.com/office/drawing/2014/main" id="{6C3E973D-5708-9B4F-A81C-6A6B76AFD5F9}"/>
              </a:ext>
            </a:extLst>
          </p:cNvPr>
          <p:cNvSpPr txBox="1"/>
          <p:nvPr/>
        </p:nvSpPr>
        <p:spPr>
          <a:xfrm>
            <a:off x="1648262" y="1336041"/>
            <a:ext cx="1339200" cy="529376"/>
          </a:xfrm>
          <a:prstGeom prst="rect">
            <a:avLst/>
          </a:prstGeom>
          <a:noFill/>
        </p:spPr>
        <p:txBody>
          <a:bodyPr wrap="square" lIns="155448" tIns="155448" rIns="155448" bIns="155448" rtlCol="0">
            <a:spAutoFit/>
          </a:bodyPr>
          <a:lstStyle/>
          <a:p>
            <a:r>
              <a:rPr lang="en-US" sz="1400">
                <a:gradFill>
                  <a:gsLst>
                    <a:gs pos="0">
                      <a:schemeClr val="tx1"/>
                    </a:gs>
                    <a:gs pos="100000">
                      <a:schemeClr val="tx1"/>
                    </a:gs>
                  </a:gsLst>
                  <a:lin ang="5400000" scaled="1"/>
                </a:gradFill>
                <a:latin typeface="Arial" panose="020B0604020202020204" pitchFamily="34" charset="0"/>
                <a:cs typeface="Arial" panose="020B0604020202020204" pitchFamily="34" charset="0"/>
              </a:rPr>
              <a:t>Ticket</a:t>
            </a:r>
          </a:p>
        </p:txBody>
      </p:sp>
      <p:sp>
        <p:nvSpPr>
          <p:cNvPr id="36" name="Rectangle 35">
            <a:extLst>
              <a:ext uri="{FF2B5EF4-FFF2-40B4-BE49-F238E27FC236}">
                <a16:creationId xmlns:a16="http://schemas.microsoft.com/office/drawing/2014/main" id="{B760C4F0-CCA7-964E-AC6B-1A6A89F2FF71}"/>
              </a:ext>
            </a:extLst>
          </p:cNvPr>
          <p:cNvSpPr/>
          <p:nvPr/>
        </p:nvSpPr>
        <p:spPr>
          <a:xfrm>
            <a:off x="10733865" y="1788706"/>
            <a:ext cx="1102576" cy="4733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a:solidFill>
                  <a:schemeClr val="tx1">
                    <a:lumMod val="75000"/>
                  </a:schemeClr>
                </a:solidFill>
              </a:rPr>
              <a:t>API Service</a:t>
            </a:r>
          </a:p>
        </p:txBody>
      </p:sp>
      <p:sp>
        <p:nvSpPr>
          <p:cNvPr id="37" name="Rectangle 36">
            <a:extLst>
              <a:ext uri="{FF2B5EF4-FFF2-40B4-BE49-F238E27FC236}">
                <a16:creationId xmlns:a16="http://schemas.microsoft.com/office/drawing/2014/main" id="{1970B892-B936-BE4E-ABCC-58E468ECD614}"/>
              </a:ext>
            </a:extLst>
          </p:cNvPr>
          <p:cNvSpPr/>
          <p:nvPr/>
        </p:nvSpPr>
        <p:spPr>
          <a:xfrm>
            <a:off x="10733865" y="2576922"/>
            <a:ext cx="1102576" cy="4733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a:solidFill>
                  <a:schemeClr val="tx1">
                    <a:lumMod val="75000"/>
                  </a:schemeClr>
                </a:solidFill>
              </a:rPr>
              <a:t>API Service</a:t>
            </a:r>
          </a:p>
        </p:txBody>
      </p:sp>
      <p:sp>
        <p:nvSpPr>
          <p:cNvPr id="38" name="Rectangle 37">
            <a:extLst>
              <a:ext uri="{FF2B5EF4-FFF2-40B4-BE49-F238E27FC236}">
                <a16:creationId xmlns:a16="http://schemas.microsoft.com/office/drawing/2014/main" id="{4D2EB882-0568-F949-994D-D3A2A7E983F3}"/>
              </a:ext>
            </a:extLst>
          </p:cNvPr>
          <p:cNvSpPr/>
          <p:nvPr/>
        </p:nvSpPr>
        <p:spPr>
          <a:xfrm>
            <a:off x="10733865" y="3365138"/>
            <a:ext cx="1102576" cy="4733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a:solidFill>
                  <a:schemeClr val="bg1"/>
                </a:solidFill>
              </a:rPr>
              <a:t>API Service</a:t>
            </a:r>
          </a:p>
          <a:p>
            <a:pPr algn="ctr">
              <a:lnSpc>
                <a:spcPct val="90000"/>
              </a:lnSpc>
            </a:pPr>
            <a:endParaRPr lang="en-US" sz="1200">
              <a:solidFill>
                <a:schemeClr val="bg1"/>
              </a:solidFill>
            </a:endParaRPr>
          </a:p>
        </p:txBody>
      </p:sp>
      <p:cxnSp>
        <p:nvCxnSpPr>
          <p:cNvPr id="39" name="Straight Connector 38">
            <a:extLst>
              <a:ext uri="{FF2B5EF4-FFF2-40B4-BE49-F238E27FC236}">
                <a16:creationId xmlns:a16="http://schemas.microsoft.com/office/drawing/2014/main" id="{CE54AF18-A8D3-DE40-81F9-6DD7EC0C5411}"/>
              </a:ext>
            </a:extLst>
          </p:cNvPr>
          <p:cNvCxnSpPr/>
          <p:nvPr/>
        </p:nvCxnSpPr>
        <p:spPr>
          <a:xfrm>
            <a:off x="4602480" y="1513327"/>
            <a:ext cx="0" cy="3735792"/>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549239-D6D3-574E-AED5-E66D002F068D}"/>
              </a:ext>
            </a:extLst>
          </p:cNvPr>
          <p:cNvCxnSpPr/>
          <p:nvPr/>
        </p:nvCxnSpPr>
        <p:spPr>
          <a:xfrm>
            <a:off x="8443439" y="1542439"/>
            <a:ext cx="0" cy="3735792"/>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98D8870-5084-2744-8167-6BA55B7E5AF8}"/>
              </a:ext>
            </a:extLst>
          </p:cNvPr>
          <p:cNvCxnSpPr>
            <a:cxnSpLocks/>
          </p:cNvCxnSpPr>
          <p:nvPr/>
        </p:nvCxnSpPr>
        <p:spPr>
          <a:xfrm>
            <a:off x="5638800" y="1754722"/>
            <a:ext cx="1223562" cy="3461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D2FB2F3-3B51-A149-BB7A-D2E07E855957}"/>
              </a:ext>
            </a:extLst>
          </p:cNvPr>
          <p:cNvGrpSpPr/>
          <p:nvPr/>
        </p:nvGrpSpPr>
        <p:grpSpPr>
          <a:xfrm>
            <a:off x="4939033" y="1172139"/>
            <a:ext cx="1282220" cy="1057582"/>
            <a:chOff x="2324099" y="1252199"/>
            <a:chExt cx="1282220" cy="1057582"/>
          </a:xfrm>
        </p:grpSpPr>
        <p:sp>
          <p:nvSpPr>
            <p:cNvPr id="43" name="Rectangle 42">
              <a:extLst>
                <a:ext uri="{FF2B5EF4-FFF2-40B4-BE49-F238E27FC236}">
                  <a16:creationId xmlns:a16="http://schemas.microsoft.com/office/drawing/2014/main" id="{93092A3F-95BB-9F44-8EBA-E2B107423898}"/>
                </a:ext>
              </a:extLst>
            </p:cNvPr>
            <p:cNvSpPr/>
            <p:nvPr/>
          </p:nvSpPr>
          <p:spPr>
            <a:xfrm>
              <a:off x="2324100" y="1252199"/>
              <a:ext cx="1282219" cy="105758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
                  <a:solidFill>
                    <a:schemeClr val="tx1">
                      <a:lumMod val="75000"/>
                    </a:schemeClr>
                  </a:solidFill>
                </a:rPr>
                <a:t>We Need a new thing</a:t>
              </a:r>
            </a:p>
          </p:txBody>
        </p:sp>
        <p:sp>
          <p:nvSpPr>
            <p:cNvPr id="44" name="Rectangle 43">
              <a:extLst>
                <a:ext uri="{FF2B5EF4-FFF2-40B4-BE49-F238E27FC236}">
                  <a16:creationId xmlns:a16="http://schemas.microsoft.com/office/drawing/2014/main" id="{A8B12ADF-8353-7F44-AD6B-0CE5BF643A1B}"/>
                </a:ext>
              </a:extLst>
            </p:cNvPr>
            <p:cNvSpPr/>
            <p:nvPr/>
          </p:nvSpPr>
          <p:spPr>
            <a:xfrm>
              <a:off x="2425962" y="1687385"/>
              <a:ext cx="1078492" cy="1667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p>
          </p:txBody>
        </p:sp>
        <p:sp>
          <p:nvSpPr>
            <p:cNvPr id="45" name="Rectangle 44">
              <a:extLst>
                <a:ext uri="{FF2B5EF4-FFF2-40B4-BE49-F238E27FC236}">
                  <a16:creationId xmlns:a16="http://schemas.microsoft.com/office/drawing/2014/main" id="{D1175F4C-A07E-424D-8B08-0B4F9FAD0F19}"/>
                </a:ext>
              </a:extLst>
            </p:cNvPr>
            <p:cNvSpPr/>
            <p:nvPr/>
          </p:nvSpPr>
          <p:spPr>
            <a:xfrm>
              <a:off x="2324099" y="1256650"/>
              <a:ext cx="1282219" cy="1667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600">
                  <a:solidFill>
                    <a:schemeClr val="tx2"/>
                  </a:solidFill>
                </a:rPr>
                <a:t>http://doyouneedanewthing.com</a:t>
              </a:r>
            </a:p>
          </p:txBody>
        </p:sp>
      </p:grpSp>
      <p:sp>
        <p:nvSpPr>
          <p:cNvPr id="46" name="TextBox 45">
            <a:extLst>
              <a:ext uri="{FF2B5EF4-FFF2-40B4-BE49-F238E27FC236}">
                <a16:creationId xmlns:a16="http://schemas.microsoft.com/office/drawing/2014/main" id="{D142ED4A-3F8C-1546-9086-9EC4E05A0690}"/>
              </a:ext>
            </a:extLst>
          </p:cNvPr>
          <p:cNvSpPr txBox="1"/>
          <p:nvPr/>
        </p:nvSpPr>
        <p:spPr>
          <a:xfrm>
            <a:off x="4326051" y="1774091"/>
            <a:ext cx="2471263" cy="529376"/>
          </a:xfrm>
          <a:prstGeom prst="rect">
            <a:avLst/>
          </a:prstGeom>
          <a:noFill/>
        </p:spPr>
        <p:txBody>
          <a:bodyPr wrap="square" lIns="155448" tIns="155448" rIns="155448" bIns="155448" rtlCol="0">
            <a:spAutoFit/>
          </a:bodyPr>
          <a:lstStyle/>
          <a:p>
            <a:pPr algn="ctr"/>
            <a:r>
              <a:rPr lang="en-US" sz="1400">
                <a:gradFill>
                  <a:gsLst>
                    <a:gs pos="0">
                      <a:schemeClr val="tx1"/>
                    </a:gs>
                    <a:gs pos="100000">
                      <a:schemeClr val="tx1"/>
                    </a:gs>
                  </a:gsLst>
                  <a:lin ang="5400000" scaled="1"/>
                </a:gradFill>
                <a:latin typeface="Arial" panose="020B0604020202020204" pitchFamily="34" charset="0"/>
                <a:cs typeface="Arial" panose="020B0604020202020204" pitchFamily="34" charset="0"/>
              </a:rPr>
              <a:t>Self Service</a:t>
            </a:r>
          </a:p>
        </p:txBody>
      </p:sp>
      <p:sp>
        <p:nvSpPr>
          <p:cNvPr id="47" name="TextBox 46">
            <a:extLst>
              <a:ext uri="{FF2B5EF4-FFF2-40B4-BE49-F238E27FC236}">
                <a16:creationId xmlns:a16="http://schemas.microsoft.com/office/drawing/2014/main" id="{372D9B43-068D-1547-842F-BACCC9DF14A2}"/>
              </a:ext>
            </a:extLst>
          </p:cNvPr>
          <p:cNvSpPr txBox="1"/>
          <p:nvPr/>
        </p:nvSpPr>
        <p:spPr>
          <a:xfrm>
            <a:off x="186811" y="4720707"/>
            <a:ext cx="4221356" cy="806375"/>
          </a:xfrm>
          <a:prstGeom prst="rect">
            <a:avLst/>
          </a:prstGeom>
          <a:noFill/>
        </p:spPr>
        <p:txBody>
          <a:bodyPr wrap="square" lIns="155448" tIns="155448" rIns="155448" bIns="155448" rtlCol="0">
            <a:spAutoFit/>
          </a:bodyPr>
          <a:lstStyle/>
          <a:p>
            <a:pPr algn="ctr"/>
            <a:r>
              <a:rPr lang="en-US" sz="3200" b="1">
                <a:solidFill>
                  <a:schemeClr val="bg1"/>
                </a:solidFill>
                <a:latin typeface="Arial" panose="020B0604020202020204" pitchFamily="34" charset="0"/>
                <a:cs typeface="Arial" panose="020B0604020202020204" pitchFamily="34" charset="0"/>
              </a:rPr>
              <a:t>Button </a:t>
            </a:r>
            <a:r>
              <a:rPr lang="en-US" sz="3200" b="1">
                <a:solidFill>
                  <a:srgbClr val="C00000"/>
                </a:solidFill>
                <a:latin typeface="Arial" panose="020B0604020202020204" pitchFamily="34" charset="0"/>
                <a:cs typeface="Arial" panose="020B0604020202020204" pitchFamily="34" charset="0"/>
              </a:rPr>
              <a:t>Pushers</a:t>
            </a:r>
          </a:p>
        </p:txBody>
      </p:sp>
      <p:sp>
        <p:nvSpPr>
          <p:cNvPr id="48" name="TextBox 47">
            <a:extLst>
              <a:ext uri="{FF2B5EF4-FFF2-40B4-BE49-F238E27FC236}">
                <a16:creationId xmlns:a16="http://schemas.microsoft.com/office/drawing/2014/main" id="{EEA2092B-38D3-6345-996A-7883DDC91301}"/>
              </a:ext>
            </a:extLst>
          </p:cNvPr>
          <p:cNvSpPr txBox="1"/>
          <p:nvPr/>
        </p:nvSpPr>
        <p:spPr>
          <a:xfrm>
            <a:off x="4315125" y="4720707"/>
            <a:ext cx="4221356" cy="806375"/>
          </a:xfrm>
          <a:prstGeom prst="rect">
            <a:avLst/>
          </a:prstGeom>
          <a:noFill/>
        </p:spPr>
        <p:txBody>
          <a:bodyPr wrap="square" lIns="155448" tIns="155448" rIns="155448" bIns="155448" rtlCol="0">
            <a:spAutoFit/>
          </a:bodyPr>
          <a:lstStyle/>
          <a:p>
            <a:pPr algn="ctr"/>
            <a:r>
              <a:rPr lang="en-US" sz="3200" b="1">
                <a:solidFill>
                  <a:schemeClr val="bg1"/>
                </a:solidFill>
                <a:latin typeface="Arial" panose="020B0604020202020204" pitchFamily="34" charset="0"/>
                <a:cs typeface="Arial" panose="020B0604020202020204" pitchFamily="34" charset="0"/>
              </a:rPr>
              <a:t>Button</a:t>
            </a:r>
            <a:r>
              <a:rPr lang="en-US" sz="3200" b="1">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3200" b="1">
                <a:solidFill>
                  <a:srgbClr val="C00000"/>
                </a:solidFill>
                <a:latin typeface="Arial" panose="020B0604020202020204" pitchFamily="34" charset="0"/>
                <a:cs typeface="Arial" panose="020B0604020202020204" pitchFamily="34" charset="0"/>
              </a:rPr>
              <a:t>Creators</a:t>
            </a:r>
          </a:p>
        </p:txBody>
      </p:sp>
      <p:sp>
        <p:nvSpPr>
          <p:cNvPr id="49" name="TextBox 48">
            <a:extLst>
              <a:ext uri="{FF2B5EF4-FFF2-40B4-BE49-F238E27FC236}">
                <a16:creationId xmlns:a16="http://schemas.microsoft.com/office/drawing/2014/main" id="{FDE1B3D1-CA42-A24E-AB55-94DE054F1DF3}"/>
              </a:ext>
            </a:extLst>
          </p:cNvPr>
          <p:cNvSpPr txBox="1"/>
          <p:nvPr/>
        </p:nvSpPr>
        <p:spPr>
          <a:xfrm>
            <a:off x="8277910" y="4713095"/>
            <a:ext cx="4221356" cy="806375"/>
          </a:xfrm>
          <a:prstGeom prst="rect">
            <a:avLst/>
          </a:prstGeom>
          <a:noFill/>
        </p:spPr>
        <p:txBody>
          <a:bodyPr wrap="square" lIns="155448" tIns="155448" rIns="155448" bIns="155448" rtlCol="0">
            <a:spAutoFit/>
          </a:bodyPr>
          <a:lstStyle/>
          <a:p>
            <a:pPr algn="ctr"/>
            <a:r>
              <a:rPr lang="en-US" sz="3200" b="1">
                <a:solidFill>
                  <a:schemeClr val="bg1"/>
                </a:solidFill>
                <a:latin typeface="Arial" panose="020B0604020202020204" pitchFamily="34" charset="0"/>
                <a:cs typeface="Arial" panose="020B0604020202020204" pitchFamily="34" charset="0"/>
              </a:rPr>
              <a:t>Button</a:t>
            </a:r>
            <a:r>
              <a:rPr lang="en-US" sz="3200" b="1">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3200" b="1">
                <a:solidFill>
                  <a:srgbClr val="C00000"/>
                </a:solidFill>
                <a:latin typeface="Arial" panose="020B0604020202020204" pitchFamily="34" charset="0"/>
                <a:cs typeface="Arial" panose="020B0604020202020204" pitchFamily="34" charset="0"/>
              </a:rPr>
              <a:t>Choosers</a:t>
            </a:r>
          </a:p>
        </p:txBody>
      </p:sp>
      <p:sp>
        <p:nvSpPr>
          <p:cNvPr id="51" name="Rectangle: Rounded Corners 85">
            <a:extLst>
              <a:ext uri="{FF2B5EF4-FFF2-40B4-BE49-F238E27FC236}">
                <a16:creationId xmlns:a16="http://schemas.microsoft.com/office/drawing/2014/main" id="{299CB908-3874-A441-B2E8-E414D22DD04D}"/>
              </a:ext>
            </a:extLst>
          </p:cNvPr>
          <p:cNvSpPr/>
          <p:nvPr/>
        </p:nvSpPr>
        <p:spPr>
          <a:xfrm>
            <a:off x="10716232" y="1240080"/>
            <a:ext cx="1066844" cy="2350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t>3</a:t>
            </a:r>
            <a:r>
              <a:rPr lang="en-US" sz="1400" baseline="30000"/>
              <a:t>rd</a:t>
            </a:r>
            <a:r>
              <a:rPr lang="en-US" sz="1400"/>
              <a:t> Party?</a:t>
            </a:r>
          </a:p>
        </p:txBody>
      </p:sp>
      <p:sp>
        <p:nvSpPr>
          <p:cNvPr id="52" name="TextBox 51">
            <a:extLst>
              <a:ext uri="{FF2B5EF4-FFF2-40B4-BE49-F238E27FC236}">
                <a16:creationId xmlns:a16="http://schemas.microsoft.com/office/drawing/2014/main" id="{01953F8C-0276-7447-986B-6B802A49E437}"/>
              </a:ext>
            </a:extLst>
          </p:cNvPr>
          <p:cNvSpPr txBox="1"/>
          <p:nvPr/>
        </p:nvSpPr>
        <p:spPr>
          <a:xfrm>
            <a:off x="576236" y="5287439"/>
            <a:ext cx="3944964" cy="1545038"/>
          </a:xfrm>
          <a:prstGeom prst="rect">
            <a:avLst/>
          </a:prstGeom>
          <a:noFill/>
        </p:spPr>
        <p:txBody>
          <a:bodyPr wrap="square" lIns="155448" tIns="155448" rIns="155448" bIns="155448" rtlCol="0">
            <a:spAutoFit/>
          </a:bodyPr>
          <a:lstStyle/>
          <a:p>
            <a:pPr marL="285750" indent="-285750">
              <a:buFont typeface="Arial" panose="020B0604020202020204" pitchFamily="34" charset="0"/>
              <a:buChar char="•"/>
            </a:pPr>
            <a:r>
              <a:rPr lang="en-US" sz="1600" dirty="0">
                <a:solidFill>
                  <a:schemeClr val="tx2">
                    <a:lumMod val="50000"/>
                    <a:lumOff val="50000"/>
                  </a:schemeClr>
                </a:solidFill>
                <a:latin typeface="Arial" panose="020B0604020202020204" pitchFamily="34" charset="0"/>
                <a:cs typeface="Arial" panose="020B0604020202020204" pitchFamily="34" charset="0"/>
              </a:rPr>
              <a:t>Manual Processes</a:t>
            </a:r>
          </a:p>
          <a:p>
            <a:pPr marL="285750" indent="-285750">
              <a:buFont typeface="Arial" panose="020B0604020202020204" pitchFamily="34" charset="0"/>
              <a:buChar char="•"/>
            </a:pPr>
            <a:r>
              <a:rPr lang="en-US" sz="1600" dirty="0">
                <a:solidFill>
                  <a:schemeClr val="tx2">
                    <a:lumMod val="50000"/>
                    <a:lumOff val="50000"/>
                  </a:schemeClr>
                </a:solidFill>
                <a:latin typeface="Arial" panose="020B0604020202020204" pitchFamily="34" charset="0"/>
                <a:cs typeface="Arial" panose="020B0604020202020204" pitchFamily="34" charset="0"/>
              </a:rPr>
              <a:t>Bottleneck – Human Speed</a:t>
            </a:r>
          </a:p>
          <a:p>
            <a:pPr marL="285750" indent="-285750">
              <a:buFont typeface="Arial" panose="020B0604020202020204" pitchFamily="34" charset="0"/>
              <a:buChar char="•"/>
            </a:pPr>
            <a:r>
              <a:rPr lang="en-US" sz="1600" dirty="0">
                <a:solidFill>
                  <a:schemeClr val="accent5"/>
                </a:solidFill>
                <a:latin typeface="Arial" panose="020B0604020202020204" pitchFamily="34" charset="0"/>
                <a:cs typeface="Arial" panose="020B0604020202020204" pitchFamily="34" charset="0"/>
              </a:rPr>
              <a:t>Inconsistent services</a:t>
            </a:r>
          </a:p>
          <a:p>
            <a:pPr marL="285750" indent="-285750">
              <a:buFont typeface="Arial" panose="020B0604020202020204" pitchFamily="34" charset="0"/>
              <a:buChar char="•"/>
            </a:pPr>
            <a:r>
              <a:rPr lang="en-US" sz="1600" dirty="0">
                <a:solidFill>
                  <a:schemeClr val="accent5"/>
                </a:solidFill>
                <a:latin typeface="Arial" panose="020B0604020202020204" pitchFamily="34" charset="0"/>
                <a:cs typeface="Arial" panose="020B0604020202020204" pitchFamily="34" charset="0"/>
              </a:rPr>
              <a:t>Increase risk</a:t>
            </a:r>
          </a:p>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B7C94DCA-59C4-CF4A-BE16-9D79038934C3}"/>
              </a:ext>
            </a:extLst>
          </p:cNvPr>
          <p:cNvSpPr txBox="1"/>
          <p:nvPr/>
        </p:nvSpPr>
        <p:spPr>
          <a:xfrm>
            <a:off x="4704550" y="5318535"/>
            <a:ext cx="3944964" cy="1298817"/>
          </a:xfrm>
          <a:prstGeom prst="rect">
            <a:avLst/>
          </a:prstGeom>
          <a:noFill/>
        </p:spPr>
        <p:txBody>
          <a:bodyPr wrap="square" lIns="155448" tIns="155448" rIns="155448" bIns="155448" rtlCol="0">
            <a:spAutoFit/>
          </a:bodyPr>
          <a:lstStyle/>
          <a:p>
            <a:pPr marL="285750" indent="-285750">
              <a:buFont typeface="Arial" panose="020B0604020202020204" pitchFamily="34" charset="0"/>
              <a:buChar char="•"/>
            </a:pPr>
            <a:r>
              <a:rPr lang="en-US" sz="1600" dirty="0">
                <a:solidFill>
                  <a:schemeClr val="tx2">
                    <a:lumMod val="50000"/>
                    <a:lumOff val="50000"/>
                  </a:schemeClr>
                </a:solidFill>
                <a:latin typeface="Arial" panose="020B0604020202020204" pitchFamily="34" charset="0"/>
                <a:cs typeface="Arial" panose="020B0604020202020204" pitchFamily="34" charset="0"/>
              </a:rPr>
              <a:t>Create Automation playbooks</a:t>
            </a:r>
          </a:p>
          <a:p>
            <a:pPr marL="285750" indent="-285750">
              <a:buFont typeface="Arial" panose="020B0604020202020204" pitchFamily="34" charset="0"/>
              <a:buChar char="•"/>
            </a:pPr>
            <a:r>
              <a:rPr lang="en-US" sz="1600" dirty="0">
                <a:solidFill>
                  <a:schemeClr val="tx2">
                    <a:lumMod val="50000"/>
                    <a:lumOff val="50000"/>
                  </a:schemeClr>
                </a:solidFill>
                <a:latin typeface="Arial" panose="020B0604020202020204" pitchFamily="34" charset="0"/>
                <a:cs typeface="Arial" panose="020B0604020202020204" pitchFamily="34" charset="0"/>
              </a:rPr>
              <a:t>Frictionless BIG-IP services</a:t>
            </a:r>
          </a:p>
          <a:p>
            <a:pPr marL="285750" indent="-285750">
              <a:buFont typeface="Arial" panose="020B0604020202020204" pitchFamily="34" charset="0"/>
              <a:buChar char="•"/>
            </a:pPr>
            <a:r>
              <a:rPr lang="en-US" sz="1600" dirty="0">
                <a:solidFill>
                  <a:schemeClr val="accent5"/>
                </a:solidFill>
                <a:latin typeface="Arial" panose="020B0604020202020204" pitchFamily="34" charset="0"/>
                <a:cs typeface="Arial" panose="020B0604020202020204" pitchFamily="34" charset="0"/>
              </a:rPr>
              <a:t>Consistent services</a:t>
            </a:r>
          </a:p>
          <a:p>
            <a:pPr marL="285750" indent="-285750">
              <a:buFont typeface="Arial" panose="020B0604020202020204" pitchFamily="34" charset="0"/>
              <a:buChar char="•"/>
            </a:pPr>
            <a:r>
              <a:rPr lang="en-US" sz="1600" dirty="0">
                <a:solidFill>
                  <a:schemeClr val="accent5"/>
                </a:solidFill>
                <a:latin typeface="Arial" panose="020B0604020202020204" pitchFamily="34" charset="0"/>
                <a:cs typeface="Arial" panose="020B0604020202020204" pitchFamily="34" charset="0"/>
              </a:rPr>
              <a:t>Minimize risk</a:t>
            </a:r>
          </a:p>
        </p:txBody>
      </p:sp>
      <p:sp>
        <p:nvSpPr>
          <p:cNvPr id="54" name="TextBox 53">
            <a:extLst>
              <a:ext uri="{FF2B5EF4-FFF2-40B4-BE49-F238E27FC236}">
                <a16:creationId xmlns:a16="http://schemas.microsoft.com/office/drawing/2014/main" id="{9586862F-058F-AB45-9AA7-0716A2F1699D}"/>
              </a:ext>
            </a:extLst>
          </p:cNvPr>
          <p:cNvSpPr txBox="1"/>
          <p:nvPr/>
        </p:nvSpPr>
        <p:spPr>
          <a:xfrm>
            <a:off x="8488875" y="5260644"/>
            <a:ext cx="3620966" cy="1298817"/>
          </a:xfrm>
          <a:prstGeom prst="rect">
            <a:avLst/>
          </a:prstGeom>
          <a:noFill/>
        </p:spPr>
        <p:txBody>
          <a:bodyPr wrap="square" lIns="155448" tIns="155448" rIns="155448" bIns="155448" rtlCol="0">
            <a:spAutoFit/>
          </a:bodyPr>
          <a:lstStyle/>
          <a:p>
            <a:pPr marL="285750" indent="-285750">
              <a:buFont typeface="Arial" panose="020B0604020202020204" pitchFamily="34" charset="0"/>
              <a:buChar char="•"/>
            </a:pPr>
            <a:r>
              <a:rPr lang="en-US" sz="1600" dirty="0">
                <a:solidFill>
                  <a:schemeClr val="tx2">
                    <a:lumMod val="50000"/>
                    <a:lumOff val="50000"/>
                  </a:schemeClr>
                </a:solidFill>
                <a:latin typeface="Arial" panose="020B0604020202020204" pitchFamily="34" charset="0"/>
                <a:cs typeface="Arial" panose="020B0604020202020204" pitchFamily="34" charset="0"/>
              </a:rPr>
              <a:t>Select Services</a:t>
            </a:r>
          </a:p>
          <a:p>
            <a:pPr marL="285750" indent="-285750">
              <a:buFont typeface="Arial" panose="020B0604020202020204" pitchFamily="34" charset="0"/>
              <a:buChar char="•"/>
            </a:pPr>
            <a:r>
              <a:rPr lang="en-US" sz="1600" dirty="0">
                <a:solidFill>
                  <a:schemeClr val="tx2">
                    <a:lumMod val="50000"/>
                    <a:lumOff val="50000"/>
                  </a:schemeClr>
                </a:solidFill>
                <a:latin typeface="Arial" panose="020B0604020202020204" pitchFamily="34" charset="0"/>
                <a:cs typeface="Arial" panose="020B0604020202020204" pitchFamily="34" charset="0"/>
              </a:rPr>
              <a:t>Build Integrations</a:t>
            </a:r>
          </a:p>
          <a:p>
            <a:pPr marL="285750" indent="-28575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More ‘what’ than ‘how’ plus the ability to enable consumption</a:t>
            </a:r>
          </a:p>
        </p:txBody>
      </p:sp>
      <p:sp>
        <p:nvSpPr>
          <p:cNvPr id="55" name="TextBox 54">
            <a:extLst>
              <a:ext uri="{FF2B5EF4-FFF2-40B4-BE49-F238E27FC236}">
                <a16:creationId xmlns:a16="http://schemas.microsoft.com/office/drawing/2014/main" id="{7FF424C9-FBA4-8747-A5B2-381E714C3225}"/>
              </a:ext>
            </a:extLst>
          </p:cNvPr>
          <p:cNvSpPr txBox="1"/>
          <p:nvPr/>
        </p:nvSpPr>
        <p:spPr>
          <a:xfrm>
            <a:off x="659315" y="4423499"/>
            <a:ext cx="1638174" cy="683264"/>
          </a:xfrm>
          <a:prstGeom prst="rect">
            <a:avLst/>
          </a:prstGeom>
          <a:noFill/>
        </p:spPr>
        <p:txBody>
          <a:bodyPr wrap="square" lIns="155448" tIns="155448" rIns="155448" bIns="155448" rtlCol="0">
            <a:spAutoFit/>
          </a:bodyPr>
          <a:lstStyle/>
          <a:p>
            <a:r>
              <a:rPr lang="en-US" sz="2400" err="1">
                <a:solidFill>
                  <a:schemeClr val="bg1"/>
                </a:solidFill>
                <a:latin typeface="Arial" panose="020B0604020202020204" pitchFamily="34" charset="0"/>
                <a:cs typeface="Arial" panose="020B0604020202020204" pitchFamily="34" charset="0"/>
              </a:rPr>
              <a:t>NetOps</a:t>
            </a:r>
            <a:endParaRPr lang="en-US" sz="2400">
              <a:solidFill>
                <a:schemeClr val="bg1"/>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37401D72-E4DE-974E-B44F-1E70D1A06834}"/>
              </a:ext>
            </a:extLst>
          </p:cNvPr>
          <p:cNvSpPr txBox="1"/>
          <p:nvPr/>
        </p:nvSpPr>
        <p:spPr>
          <a:xfrm>
            <a:off x="4796794" y="4212781"/>
            <a:ext cx="3089027" cy="683264"/>
          </a:xfrm>
          <a:prstGeom prst="rect">
            <a:avLst/>
          </a:prstGeom>
          <a:noFill/>
        </p:spPr>
        <p:txBody>
          <a:bodyPr wrap="square" lIns="155448" tIns="155448" rIns="155448" bIns="155448" rtlCol="0">
            <a:spAutoFit/>
          </a:bodyPr>
          <a:lstStyle/>
          <a:p>
            <a:r>
              <a:rPr lang="en-US" sz="2400">
                <a:solidFill>
                  <a:schemeClr val="bg1"/>
                </a:solidFill>
                <a:latin typeface="Arial" panose="020B0604020202020204" pitchFamily="34" charset="0"/>
                <a:cs typeface="Arial" panose="020B0604020202020204" pitchFamily="34" charset="0"/>
              </a:rPr>
              <a:t>Super-</a:t>
            </a:r>
            <a:r>
              <a:rPr lang="en-US" sz="240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NetOps</a:t>
            </a:r>
            <a:endParaRPr lang="en-US" sz="2400">
              <a:solidFill>
                <a:schemeClr val="bg1"/>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CADB6592-F168-054F-B312-1301C543B8AA}"/>
              </a:ext>
            </a:extLst>
          </p:cNvPr>
          <p:cNvSpPr txBox="1"/>
          <p:nvPr/>
        </p:nvSpPr>
        <p:spPr>
          <a:xfrm>
            <a:off x="8666537" y="4173515"/>
            <a:ext cx="3089027" cy="683264"/>
          </a:xfrm>
          <a:prstGeom prst="rect">
            <a:avLst/>
          </a:prstGeom>
          <a:noFill/>
        </p:spPr>
        <p:txBody>
          <a:bodyPr wrap="square" lIns="155448" tIns="155448" rIns="155448" bIns="155448" rtlCol="0">
            <a:spAutoFit/>
          </a:bodyPr>
          <a:lstStyle/>
          <a:p>
            <a:r>
              <a:rPr lang="en-US" sz="2400">
                <a:solidFill>
                  <a:schemeClr val="bg1"/>
                </a:solidFill>
                <a:latin typeface="Arial" panose="020B0604020202020204" pitchFamily="34" charset="0"/>
                <a:cs typeface="Arial" panose="020B0604020202020204" pitchFamily="34" charset="0"/>
              </a:rPr>
              <a:t>Next Gen</a:t>
            </a:r>
          </a:p>
        </p:txBody>
      </p:sp>
      <p:pic>
        <p:nvPicPr>
          <p:cNvPr id="58" name="Picture 57">
            <a:extLst>
              <a:ext uri="{FF2B5EF4-FFF2-40B4-BE49-F238E27FC236}">
                <a16:creationId xmlns:a16="http://schemas.microsoft.com/office/drawing/2014/main" id="{78D8FB39-A108-8B47-9021-6148410F56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68" y="2735129"/>
            <a:ext cx="393052" cy="352660"/>
          </a:xfrm>
          <a:prstGeom prst="rect">
            <a:avLst/>
          </a:prstGeom>
        </p:spPr>
      </p:pic>
      <p:pic>
        <p:nvPicPr>
          <p:cNvPr id="59" name="Picture 58">
            <a:extLst>
              <a:ext uri="{FF2B5EF4-FFF2-40B4-BE49-F238E27FC236}">
                <a16:creationId xmlns:a16="http://schemas.microsoft.com/office/drawing/2014/main" id="{509BD33E-5F1F-B645-9C63-3BE61E04CD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3577" y="2229721"/>
            <a:ext cx="393052" cy="352660"/>
          </a:xfrm>
          <a:prstGeom prst="rect">
            <a:avLst/>
          </a:prstGeom>
        </p:spPr>
      </p:pic>
      <p:pic>
        <p:nvPicPr>
          <p:cNvPr id="60" name="Picture 59">
            <a:extLst>
              <a:ext uri="{FF2B5EF4-FFF2-40B4-BE49-F238E27FC236}">
                <a16:creationId xmlns:a16="http://schemas.microsoft.com/office/drawing/2014/main" id="{DC180CEB-6E18-C346-9989-A1BF05F18367}"/>
              </a:ext>
            </a:extLst>
          </p:cNvPr>
          <p:cNvPicPr>
            <a:picLocks noChangeAspect="1"/>
          </p:cNvPicPr>
          <p:nvPr/>
        </p:nvPicPr>
        <p:blipFill>
          <a:blip r:embed="rId3"/>
          <a:stretch>
            <a:fillRect/>
          </a:stretch>
        </p:blipFill>
        <p:spPr>
          <a:xfrm>
            <a:off x="196941" y="961833"/>
            <a:ext cx="11798118" cy="4325606"/>
          </a:xfrm>
          <a:prstGeom prst="rect">
            <a:avLst/>
          </a:prstGeom>
        </p:spPr>
      </p:pic>
      <p:sp>
        <p:nvSpPr>
          <p:cNvPr id="61" name="Rectangle 60">
            <a:extLst>
              <a:ext uri="{FF2B5EF4-FFF2-40B4-BE49-F238E27FC236}">
                <a16:creationId xmlns:a16="http://schemas.microsoft.com/office/drawing/2014/main" id="{451B5B65-632C-E443-921F-472C1B34DB3F}"/>
              </a:ext>
            </a:extLst>
          </p:cNvPr>
          <p:cNvSpPr/>
          <p:nvPr/>
        </p:nvSpPr>
        <p:spPr>
          <a:xfrm>
            <a:off x="529870" y="4275343"/>
            <a:ext cx="3366269" cy="973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a:solidFill>
                  <a:schemeClr val="bg2">
                    <a:lumMod val="50000"/>
                  </a:schemeClr>
                </a:solidFill>
              </a:rPr>
              <a:t>NetOps</a:t>
            </a:r>
          </a:p>
        </p:txBody>
      </p:sp>
      <p:sp>
        <p:nvSpPr>
          <p:cNvPr id="62" name="Rectangle 61">
            <a:extLst>
              <a:ext uri="{FF2B5EF4-FFF2-40B4-BE49-F238E27FC236}">
                <a16:creationId xmlns:a16="http://schemas.microsoft.com/office/drawing/2014/main" id="{03D90509-8338-C641-9E2C-F4CF9092B8D8}"/>
              </a:ext>
            </a:extLst>
          </p:cNvPr>
          <p:cNvSpPr/>
          <p:nvPr/>
        </p:nvSpPr>
        <p:spPr>
          <a:xfrm>
            <a:off x="4717327" y="4286868"/>
            <a:ext cx="3366269" cy="973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a:solidFill>
                  <a:schemeClr val="bg2">
                    <a:lumMod val="50000"/>
                  </a:schemeClr>
                </a:solidFill>
              </a:rPr>
              <a:t>Super-NetOps</a:t>
            </a:r>
          </a:p>
        </p:txBody>
      </p:sp>
      <p:sp>
        <p:nvSpPr>
          <p:cNvPr id="63" name="Rectangle 62">
            <a:extLst>
              <a:ext uri="{FF2B5EF4-FFF2-40B4-BE49-F238E27FC236}">
                <a16:creationId xmlns:a16="http://schemas.microsoft.com/office/drawing/2014/main" id="{B9DD025C-E8AC-974B-BAE6-8FE9A02CBFF2}"/>
              </a:ext>
            </a:extLst>
          </p:cNvPr>
          <p:cNvSpPr/>
          <p:nvPr/>
        </p:nvSpPr>
        <p:spPr>
          <a:xfrm>
            <a:off x="8475524" y="4228977"/>
            <a:ext cx="3366269" cy="973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err="1">
                <a:solidFill>
                  <a:schemeClr val="bg2">
                    <a:lumMod val="50000"/>
                  </a:schemeClr>
                </a:solidFill>
              </a:rPr>
              <a:t>NetSecDevOps</a:t>
            </a:r>
            <a:endParaRPr lang="en-US" sz="3200" dirty="0">
              <a:solidFill>
                <a:schemeClr val="bg2">
                  <a:lumMod val="50000"/>
                </a:schemeClr>
              </a:solidFill>
            </a:endParaRPr>
          </a:p>
        </p:txBody>
      </p:sp>
    </p:spTree>
    <p:extLst>
      <p:ext uri="{BB962C8B-B14F-4D97-AF65-F5344CB8AC3E}">
        <p14:creationId xmlns:p14="http://schemas.microsoft.com/office/powerpoint/2010/main" val="7487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147FADD-0EA0-D443-A6BF-13FA102B26A7}"/>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1C09B61B-385D-CB4D-9396-FD905CD080B4}"/>
              </a:ext>
            </a:extLst>
          </p:cNvPr>
          <p:cNvSpPr>
            <a:spLocks noGrp="1"/>
          </p:cNvSpPr>
          <p:nvPr>
            <p:ph type="sldNum" sz="quarter" idx="11"/>
          </p:nvPr>
        </p:nvSpPr>
        <p:spPr/>
        <p:txBody>
          <a:bodyPr/>
          <a:lstStyle/>
          <a:p>
            <a:fld id="{49DF86D6-4B9D-4B83-AF23-D696D3CD110A}" type="slidenum">
              <a:rPr lang="en-US" smtClean="0"/>
              <a:pPr/>
              <a:t>18</a:t>
            </a:fld>
            <a:endParaRPr lang="en-US" dirty="0"/>
          </a:p>
        </p:txBody>
      </p:sp>
      <p:pic>
        <p:nvPicPr>
          <p:cNvPr id="5" name="Picture 4">
            <a:extLst>
              <a:ext uri="{FF2B5EF4-FFF2-40B4-BE49-F238E27FC236}">
                <a16:creationId xmlns:a16="http://schemas.microsoft.com/office/drawing/2014/main" id="{7486EB8C-FF25-D546-A2E0-05B3194ED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3333"/>
            <a:ext cx="12192000" cy="3395716"/>
          </a:xfrm>
          <a:prstGeom prst="rect">
            <a:avLst/>
          </a:prstGeom>
        </p:spPr>
      </p:pic>
      <p:sp>
        <p:nvSpPr>
          <p:cNvPr id="6" name="Title 1">
            <a:extLst>
              <a:ext uri="{FF2B5EF4-FFF2-40B4-BE49-F238E27FC236}">
                <a16:creationId xmlns:a16="http://schemas.microsoft.com/office/drawing/2014/main" id="{0137C129-3D13-D241-850D-46F21C875263}"/>
              </a:ext>
            </a:extLst>
          </p:cNvPr>
          <p:cNvSpPr>
            <a:spLocks noGrp="1"/>
          </p:cNvSpPr>
          <p:nvPr>
            <p:ph type="title"/>
          </p:nvPr>
        </p:nvSpPr>
        <p:spPr>
          <a:xfrm>
            <a:off x="304800" y="304801"/>
            <a:ext cx="11582400" cy="867930"/>
          </a:xfrm>
        </p:spPr>
        <p:txBody>
          <a:bodyPr/>
          <a:lstStyle/>
          <a:p>
            <a:r>
              <a:rPr lang="en-US" dirty="0">
                <a:solidFill>
                  <a:schemeClr val="tx2">
                    <a:lumMod val="50000"/>
                    <a:lumOff val="50000"/>
                  </a:schemeClr>
                </a:solidFill>
              </a:rPr>
              <a:t>Which tool should I use?</a:t>
            </a:r>
          </a:p>
        </p:txBody>
      </p:sp>
      <p:grpSp>
        <p:nvGrpSpPr>
          <p:cNvPr id="7" name="Group 6">
            <a:extLst>
              <a:ext uri="{FF2B5EF4-FFF2-40B4-BE49-F238E27FC236}">
                <a16:creationId xmlns:a16="http://schemas.microsoft.com/office/drawing/2014/main" id="{BF7AFC3E-0B5B-F742-995C-FBCE787ACD59}"/>
              </a:ext>
            </a:extLst>
          </p:cNvPr>
          <p:cNvGrpSpPr/>
          <p:nvPr/>
        </p:nvGrpSpPr>
        <p:grpSpPr>
          <a:xfrm>
            <a:off x="1737071" y="4046484"/>
            <a:ext cx="8981506" cy="2611122"/>
            <a:chOff x="1737071" y="4046484"/>
            <a:chExt cx="8981506" cy="2611122"/>
          </a:xfrm>
        </p:grpSpPr>
        <p:grpSp>
          <p:nvGrpSpPr>
            <p:cNvPr id="8" name="Group 7">
              <a:extLst>
                <a:ext uri="{FF2B5EF4-FFF2-40B4-BE49-F238E27FC236}">
                  <a16:creationId xmlns:a16="http://schemas.microsoft.com/office/drawing/2014/main" id="{528D78AA-63CA-354C-A8A0-EA64349E183A}"/>
                </a:ext>
              </a:extLst>
            </p:cNvPr>
            <p:cNvGrpSpPr/>
            <p:nvPr/>
          </p:nvGrpSpPr>
          <p:grpSpPr>
            <a:xfrm rot="208914" flipH="1">
              <a:off x="4442623" y="4046484"/>
              <a:ext cx="4564604" cy="1639518"/>
              <a:chOff x="6000851" y="2601377"/>
              <a:chExt cx="4664763" cy="1639518"/>
            </a:xfrm>
          </p:grpSpPr>
          <p:cxnSp>
            <p:nvCxnSpPr>
              <p:cNvPr id="58" name="Straight Connector 57">
                <a:extLst>
                  <a:ext uri="{FF2B5EF4-FFF2-40B4-BE49-F238E27FC236}">
                    <a16:creationId xmlns:a16="http://schemas.microsoft.com/office/drawing/2014/main" id="{A77734A2-0E5F-4A46-A9A8-FA6208C8289F}"/>
                  </a:ext>
                </a:extLst>
              </p:cNvPr>
              <p:cNvCxnSpPr>
                <a:cxnSpLocks/>
              </p:cNvCxnSpPr>
              <p:nvPr/>
            </p:nvCxnSpPr>
            <p:spPr>
              <a:xfrm rot="208914" flipH="1">
                <a:off x="6000851" y="2601377"/>
                <a:ext cx="4235477" cy="1639518"/>
              </a:xfrm>
              <a:prstGeom prst="line">
                <a:avLst/>
              </a:prstGeom>
              <a:ln w="19050">
                <a:solidFill>
                  <a:srgbClr val="9E9EA2"/>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74136BF-76B5-CD46-BFE6-BDD3E4D865B2}"/>
                  </a:ext>
                </a:extLst>
              </p:cNvPr>
              <p:cNvCxnSpPr>
                <a:cxnSpLocks/>
              </p:cNvCxnSpPr>
              <p:nvPr/>
            </p:nvCxnSpPr>
            <p:spPr>
              <a:xfrm rot="208914">
                <a:off x="10262890" y="2738091"/>
                <a:ext cx="402724" cy="1112742"/>
              </a:xfrm>
              <a:prstGeom prst="line">
                <a:avLst/>
              </a:prstGeom>
              <a:ln w="19050">
                <a:solidFill>
                  <a:srgbClr val="9E9EA2"/>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B5F7FD-E10B-EE42-AE31-76C3EFF1B45B}"/>
                  </a:ext>
                </a:extLst>
              </p:cNvPr>
              <p:cNvCxnSpPr>
                <a:cxnSpLocks/>
              </p:cNvCxnSpPr>
              <p:nvPr/>
            </p:nvCxnSpPr>
            <p:spPr>
              <a:xfrm rot="208914" flipH="1">
                <a:off x="9118345" y="2717394"/>
                <a:ext cx="1091935" cy="1222185"/>
              </a:xfrm>
              <a:prstGeom prst="line">
                <a:avLst/>
              </a:prstGeom>
              <a:ln w="19050">
                <a:solidFill>
                  <a:srgbClr val="9E9EA2"/>
                </a:solidFill>
                <a:prstDash val="sysDash"/>
                <a:tailEnd type="arrow"/>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2EBF9D4D-7CA1-164F-AA0A-BB9B1B06EE9B}"/>
                </a:ext>
              </a:extLst>
            </p:cNvPr>
            <p:cNvGrpSpPr/>
            <p:nvPr/>
          </p:nvGrpSpPr>
          <p:grpSpPr>
            <a:xfrm>
              <a:off x="1737071" y="5169529"/>
              <a:ext cx="3197209" cy="1134159"/>
              <a:chOff x="3010101" y="3908756"/>
              <a:chExt cx="6548802" cy="2135528"/>
            </a:xfrm>
          </p:grpSpPr>
          <p:cxnSp>
            <p:nvCxnSpPr>
              <p:cNvPr id="24" name="Straight Connector 23">
                <a:extLst>
                  <a:ext uri="{FF2B5EF4-FFF2-40B4-BE49-F238E27FC236}">
                    <a16:creationId xmlns:a16="http://schemas.microsoft.com/office/drawing/2014/main" id="{287B1AD9-4DF5-EE4F-96B0-6718F5E6BE6B}"/>
                  </a:ext>
                </a:extLst>
              </p:cNvPr>
              <p:cNvCxnSpPr/>
              <p:nvPr/>
            </p:nvCxnSpPr>
            <p:spPr>
              <a:xfrm flipV="1">
                <a:off x="3501806" y="4697934"/>
                <a:ext cx="885318" cy="1199735"/>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25" name="Straight Connector 24">
                <a:extLst>
                  <a:ext uri="{FF2B5EF4-FFF2-40B4-BE49-F238E27FC236}">
                    <a16:creationId xmlns:a16="http://schemas.microsoft.com/office/drawing/2014/main" id="{DB89775C-1A60-BE4E-92B5-9A127939EC00}"/>
                  </a:ext>
                </a:extLst>
              </p:cNvPr>
              <p:cNvCxnSpPr/>
              <p:nvPr/>
            </p:nvCxnSpPr>
            <p:spPr>
              <a:xfrm flipV="1">
                <a:off x="3501806" y="4688977"/>
                <a:ext cx="2207834" cy="1208692"/>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B1D02284-6266-554E-A468-A55F5688BA61}"/>
                  </a:ext>
                </a:extLst>
              </p:cNvPr>
              <p:cNvCxnSpPr/>
              <p:nvPr/>
            </p:nvCxnSpPr>
            <p:spPr>
              <a:xfrm flipV="1">
                <a:off x="3501806" y="4688977"/>
                <a:ext cx="3530350" cy="1208692"/>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C3B9C958-9D21-044B-8AA2-F0651478C1E5}"/>
                  </a:ext>
                </a:extLst>
              </p:cNvPr>
              <p:cNvCxnSpPr/>
              <p:nvPr/>
            </p:nvCxnSpPr>
            <p:spPr>
              <a:xfrm flipV="1">
                <a:off x="3501806" y="4676586"/>
                <a:ext cx="4874057" cy="1221083"/>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556BD9CC-BDB5-8448-9477-4C2AB23E2420}"/>
                  </a:ext>
                </a:extLst>
              </p:cNvPr>
              <p:cNvCxnSpPr/>
              <p:nvPr/>
            </p:nvCxnSpPr>
            <p:spPr>
              <a:xfrm flipH="1" flipV="1">
                <a:off x="4387124" y="4697934"/>
                <a:ext cx="199858" cy="1194441"/>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B4532DC5-02DF-AC4A-B283-5C03795F3FF4}"/>
                  </a:ext>
                </a:extLst>
              </p:cNvPr>
              <p:cNvCxnSpPr/>
              <p:nvPr/>
            </p:nvCxnSpPr>
            <p:spPr>
              <a:xfrm flipV="1">
                <a:off x="4586982" y="4688977"/>
                <a:ext cx="1122658" cy="1203398"/>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29E2F27B-70CD-DA46-9F5A-36FAFFEA77FA}"/>
                  </a:ext>
                </a:extLst>
              </p:cNvPr>
              <p:cNvCxnSpPr/>
              <p:nvPr/>
            </p:nvCxnSpPr>
            <p:spPr>
              <a:xfrm flipV="1">
                <a:off x="4586982" y="4688977"/>
                <a:ext cx="2445174" cy="1203398"/>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3D32F9C4-5175-CE47-8E25-83B280794271}"/>
                  </a:ext>
                </a:extLst>
              </p:cNvPr>
              <p:cNvCxnSpPr/>
              <p:nvPr/>
            </p:nvCxnSpPr>
            <p:spPr>
              <a:xfrm flipV="1">
                <a:off x="4586982" y="4676586"/>
                <a:ext cx="3788881" cy="1215789"/>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E69DF5EC-291A-5A44-BA54-B556494452D3}"/>
                  </a:ext>
                </a:extLst>
              </p:cNvPr>
              <p:cNvCxnSpPr/>
              <p:nvPr/>
            </p:nvCxnSpPr>
            <p:spPr>
              <a:xfrm flipH="1" flipV="1">
                <a:off x="4387124" y="4697934"/>
                <a:ext cx="1322918" cy="1197088"/>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9F1DDE83-E21D-A442-9CCD-0760A49D334F}"/>
                  </a:ext>
                </a:extLst>
              </p:cNvPr>
              <p:cNvCxnSpPr/>
              <p:nvPr/>
            </p:nvCxnSpPr>
            <p:spPr>
              <a:xfrm flipH="1" flipV="1">
                <a:off x="5709640" y="4688977"/>
                <a:ext cx="402" cy="1206045"/>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D1EF4DBF-4AF4-0247-AD98-DBF65A867874}"/>
                  </a:ext>
                </a:extLst>
              </p:cNvPr>
              <p:cNvCxnSpPr/>
              <p:nvPr/>
            </p:nvCxnSpPr>
            <p:spPr>
              <a:xfrm flipH="1" flipV="1">
                <a:off x="5709640" y="4688977"/>
                <a:ext cx="1119454" cy="1208692"/>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5" name="Straight Connector 34">
                <a:extLst>
                  <a:ext uri="{FF2B5EF4-FFF2-40B4-BE49-F238E27FC236}">
                    <a16:creationId xmlns:a16="http://schemas.microsoft.com/office/drawing/2014/main" id="{28E4F845-5848-8940-A750-A2AE29AF0463}"/>
                  </a:ext>
                </a:extLst>
              </p:cNvPr>
              <p:cNvCxnSpPr/>
              <p:nvPr/>
            </p:nvCxnSpPr>
            <p:spPr>
              <a:xfrm flipH="1" flipV="1">
                <a:off x="5709640" y="4688977"/>
                <a:ext cx="2238506" cy="1206045"/>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ED90EB55-F746-F242-B413-693218C4DE9E}"/>
                  </a:ext>
                </a:extLst>
              </p:cNvPr>
              <p:cNvCxnSpPr/>
              <p:nvPr/>
            </p:nvCxnSpPr>
            <p:spPr>
              <a:xfrm flipH="1" flipV="1">
                <a:off x="5709640" y="4688977"/>
                <a:ext cx="3357558" cy="1208692"/>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5992C1E8-A44F-E043-A7AF-E370537912BD}"/>
                  </a:ext>
                </a:extLst>
              </p:cNvPr>
              <p:cNvCxnSpPr/>
              <p:nvPr/>
            </p:nvCxnSpPr>
            <p:spPr>
              <a:xfrm flipH="1" flipV="1">
                <a:off x="4387124" y="4697934"/>
                <a:ext cx="2441970" cy="1199735"/>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C764F0CA-6B05-CD4E-B987-9E1B6E78DF40}"/>
                  </a:ext>
                </a:extLst>
              </p:cNvPr>
              <p:cNvCxnSpPr/>
              <p:nvPr/>
            </p:nvCxnSpPr>
            <p:spPr>
              <a:xfrm flipV="1">
                <a:off x="5710042" y="4688977"/>
                <a:ext cx="1322114" cy="1206045"/>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502042AA-CB9D-8849-8290-3A3FDF6CE069}"/>
                  </a:ext>
                </a:extLst>
              </p:cNvPr>
              <p:cNvCxnSpPr/>
              <p:nvPr/>
            </p:nvCxnSpPr>
            <p:spPr>
              <a:xfrm flipV="1">
                <a:off x="5710042" y="4676586"/>
                <a:ext cx="2665821" cy="1218436"/>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9D9B127B-8DAE-E64D-B89D-A90EB623FA52}"/>
                  </a:ext>
                </a:extLst>
              </p:cNvPr>
              <p:cNvCxnSpPr/>
              <p:nvPr/>
            </p:nvCxnSpPr>
            <p:spPr>
              <a:xfrm flipH="1" flipV="1">
                <a:off x="4387124" y="4697934"/>
                <a:ext cx="3561022" cy="1197088"/>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67BF8046-C927-1B4A-8419-66F2EC0377CF}"/>
                  </a:ext>
                </a:extLst>
              </p:cNvPr>
              <p:cNvCxnSpPr/>
              <p:nvPr/>
            </p:nvCxnSpPr>
            <p:spPr>
              <a:xfrm flipH="1" flipV="1">
                <a:off x="7032156" y="4688977"/>
                <a:ext cx="2035042" cy="1208692"/>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F725153E-447B-A54B-A659-8F9FA3D5C9D3}"/>
                  </a:ext>
                </a:extLst>
              </p:cNvPr>
              <p:cNvCxnSpPr/>
              <p:nvPr/>
            </p:nvCxnSpPr>
            <p:spPr>
              <a:xfrm flipH="1" flipV="1">
                <a:off x="8375863" y="4676586"/>
                <a:ext cx="691336" cy="1221083"/>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E770F13-67BF-6F4C-92D1-BA35AC8172C7}"/>
                  </a:ext>
                </a:extLst>
              </p:cNvPr>
              <p:cNvCxnSpPr/>
              <p:nvPr/>
            </p:nvCxnSpPr>
            <p:spPr>
              <a:xfrm flipH="1" flipV="1">
                <a:off x="4387124" y="4697934"/>
                <a:ext cx="4680074" cy="1199735"/>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CCE63DB5-8636-AF48-BB63-6E043BD234B0}"/>
                  </a:ext>
                </a:extLst>
              </p:cNvPr>
              <p:cNvCxnSpPr/>
              <p:nvPr/>
            </p:nvCxnSpPr>
            <p:spPr>
              <a:xfrm flipV="1">
                <a:off x="6829094" y="4688977"/>
                <a:ext cx="203062" cy="1208692"/>
              </a:xfrm>
              <a:prstGeom prst="line">
                <a:avLst/>
              </a:prstGeom>
              <a:ln>
                <a:solidFill>
                  <a:schemeClr val="bg1">
                    <a:lumMod val="20000"/>
                    <a:lumOff val="80000"/>
                  </a:schemeClr>
                </a:solidFill>
              </a:ln>
              <a:effectLst/>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18B9FB6C-9C0F-4044-9083-76A7764E5507}"/>
                  </a:ext>
                </a:extLst>
              </p:cNvPr>
              <p:cNvCxnSpPr/>
              <p:nvPr/>
            </p:nvCxnSpPr>
            <p:spPr>
              <a:xfrm flipV="1">
                <a:off x="6829094" y="4676586"/>
                <a:ext cx="1546768" cy="1221083"/>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88011DC0-01AA-1042-93A1-5BCC91CECBD0}"/>
                  </a:ext>
                </a:extLst>
              </p:cNvPr>
              <p:cNvCxnSpPr/>
              <p:nvPr/>
            </p:nvCxnSpPr>
            <p:spPr>
              <a:xfrm flipH="1" flipV="1">
                <a:off x="7032156" y="4688977"/>
                <a:ext cx="915990" cy="1206045"/>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cxnSp>
            <p:nvCxnSpPr>
              <p:cNvPr id="47" name="Straight Connector 46">
                <a:extLst>
                  <a:ext uri="{FF2B5EF4-FFF2-40B4-BE49-F238E27FC236}">
                    <a16:creationId xmlns:a16="http://schemas.microsoft.com/office/drawing/2014/main" id="{866AADB7-A2DD-9042-8436-D9CFF232E775}"/>
                  </a:ext>
                </a:extLst>
              </p:cNvPr>
              <p:cNvCxnSpPr/>
              <p:nvPr/>
            </p:nvCxnSpPr>
            <p:spPr>
              <a:xfrm flipV="1">
                <a:off x="7948146" y="4676586"/>
                <a:ext cx="427716" cy="1218436"/>
              </a:xfrm>
              <a:prstGeom prst="line">
                <a:avLst/>
              </a:prstGeom>
              <a:ln>
                <a:solidFill>
                  <a:schemeClr val="tx2">
                    <a:lumMod val="65000"/>
                    <a:lumOff val="35000"/>
                  </a:schemeClr>
                </a:solidFill>
              </a:ln>
              <a:effectLst/>
            </p:spPr>
            <p:style>
              <a:lnRef idx="1">
                <a:schemeClr val="accent5"/>
              </a:lnRef>
              <a:fillRef idx="0">
                <a:schemeClr val="accent5"/>
              </a:fillRef>
              <a:effectRef idx="0">
                <a:schemeClr val="accent5"/>
              </a:effectRef>
              <a:fontRef idx="minor">
                <a:schemeClr val="tx1"/>
              </a:fontRef>
            </p:style>
          </p:cxnSp>
          <p:pic>
            <p:nvPicPr>
              <p:cNvPr id="48" name="Picture 47" descr="Cortina8Front.png">
                <a:extLst>
                  <a:ext uri="{FF2B5EF4-FFF2-40B4-BE49-F238E27FC236}">
                    <a16:creationId xmlns:a16="http://schemas.microsoft.com/office/drawing/2014/main" id="{6B5A6776-9B22-3C41-B580-F266D8AA26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5660" y="3930104"/>
                <a:ext cx="782928" cy="767830"/>
              </a:xfrm>
              <a:prstGeom prst="rect">
                <a:avLst/>
              </a:prstGeom>
            </p:spPr>
          </p:pic>
          <p:pic>
            <p:nvPicPr>
              <p:cNvPr id="49" name="Picture 48" descr="Cortina8Front.png">
                <a:extLst>
                  <a:ext uri="{FF2B5EF4-FFF2-40B4-BE49-F238E27FC236}">
                    <a16:creationId xmlns:a16="http://schemas.microsoft.com/office/drawing/2014/main" id="{44880CBD-4394-0B47-AB76-6E13B28D5E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8176" y="3921146"/>
                <a:ext cx="782928" cy="767830"/>
              </a:xfrm>
              <a:prstGeom prst="rect">
                <a:avLst/>
              </a:prstGeom>
            </p:spPr>
          </p:pic>
          <p:pic>
            <p:nvPicPr>
              <p:cNvPr id="50" name="Picture 49" descr="Cortina8Front.png">
                <a:extLst>
                  <a:ext uri="{FF2B5EF4-FFF2-40B4-BE49-F238E27FC236}">
                    <a16:creationId xmlns:a16="http://schemas.microsoft.com/office/drawing/2014/main" id="{FE519E18-2ED2-0A49-A721-0727E2E50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0692" y="3921146"/>
                <a:ext cx="782928" cy="767830"/>
              </a:xfrm>
              <a:prstGeom prst="rect">
                <a:avLst/>
              </a:prstGeom>
            </p:spPr>
          </p:pic>
          <p:pic>
            <p:nvPicPr>
              <p:cNvPr id="51" name="Picture 50" descr="Cortina8Front.png">
                <a:extLst>
                  <a:ext uri="{FF2B5EF4-FFF2-40B4-BE49-F238E27FC236}">
                    <a16:creationId xmlns:a16="http://schemas.microsoft.com/office/drawing/2014/main" id="{81BFF65C-6CC3-2C4F-AE0F-7AB6CB256B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84399" y="3908756"/>
                <a:ext cx="782928" cy="767830"/>
              </a:xfrm>
              <a:prstGeom prst="rect">
                <a:avLst/>
              </a:prstGeom>
            </p:spPr>
          </p:pic>
          <p:pic>
            <p:nvPicPr>
              <p:cNvPr id="52" name="Picture 51" descr="ToR1.png">
                <a:extLst>
                  <a:ext uri="{FF2B5EF4-FFF2-40B4-BE49-F238E27FC236}">
                    <a16:creationId xmlns:a16="http://schemas.microsoft.com/office/drawing/2014/main" id="{A1DB0AA1-1434-AC4E-A3FB-269506EF69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18337" y="5895022"/>
                <a:ext cx="983409" cy="146615"/>
              </a:xfrm>
              <a:prstGeom prst="rect">
                <a:avLst/>
              </a:prstGeom>
            </p:spPr>
          </p:pic>
          <p:pic>
            <p:nvPicPr>
              <p:cNvPr id="53" name="Picture 52" descr="ToR1.png">
                <a:extLst>
                  <a:ext uri="{FF2B5EF4-FFF2-40B4-BE49-F238E27FC236}">
                    <a16:creationId xmlns:a16="http://schemas.microsoft.com/office/drawing/2014/main" id="{7CCA46A1-ADD5-5449-B4B2-F62EBCE85C8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37389" y="5897669"/>
                <a:ext cx="983409" cy="146615"/>
              </a:xfrm>
              <a:prstGeom prst="rect">
                <a:avLst/>
              </a:prstGeom>
            </p:spPr>
          </p:pic>
          <p:pic>
            <p:nvPicPr>
              <p:cNvPr id="54" name="Picture 53" descr="ToR1.png">
                <a:extLst>
                  <a:ext uri="{FF2B5EF4-FFF2-40B4-BE49-F238E27FC236}">
                    <a16:creationId xmlns:a16="http://schemas.microsoft.com/office/drawing/2014/main" id="{0A9075BD-4411-6D40-ADB0-2C06531982A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56441" y="5895022"/>
                <a:ext cx="983409" cy="146615"/>
              </a:xfrm>
              <a:prstGeom prst="rect">
                <a:avLst/>
              </a:prstGeom>
            </p:spPr>
          </p:pic>
          <p:pic>
            <p:nvPicPr>
              <p:cNvPr id="55" name="Picture 54" descr="ToR1.png">
                <a:extLst>
                  <a:ext uri="{FF2B5EF4-FFF2-40B4-BE49-F238E27FC236}">
                    <a16:creationId xmlns:a16="http://schemas.microsoft.com/office/drawing/2014/main" id="{FCA193C2-2C81-3443-920A-3906B44DBA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75494" y="5897669"/>
                <a:ext cx="983409" cy="146615"/>
              </a:xfrm>
              <a:prstGeom prst="rect">
                <a:avLst/>
              </a:prstGeom>
            </p:spPr>
          </p:pic>
          <p:pic>
            <p:nvPicPr>
              <p:cNvPr id="56" name="Picture 55" descr="ToR1.png">
                <a:extLst>
                  <a:ext uri="{FF2B5EF4-FFF2-40B4-BE49-F238E27FC236}">
                    <a16:creationId xmlns:a16="http://schemas.microsoft.com/office/drawing/2014/main" id="{B3F4A79E-A7AE-CC44-A5C6-E3676DCC90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95277" y="5892375"/>
                <a:ext cx="983409" cy="146615"/>
              </a:xfrm>
              <a:prstGeom prst="rect">
                <a:avLst/>
              </a:prstGeom>
            </p:spPr>
          </p:pic>
          <p:pic>
            <p:nvPicPr>
              <p:cNvPr id="57" name="Picture 56" descr="ToR1.png">
                <a:extLst>
                  <a:ext uri="{FF2B5EF4-FFF2-40B4-BE49-F238E27FC236}">
                    <a16:creationId xmlns:a16="http://schemas.microsoft.com/office/drawing/2014/main" id="{7875D5A7-69C1-084C-A4B1-BECC824686E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10101" y="5897669"/>
                <a:ext cx="983409" cy="146615"/>
              </a:xfrm>
              <a:prstGeom prst="rect">
                <a:avLst/>
              </a:prstGeom>
            </p:spPr>
          </p:pic>
        </p:grpSp>
        <p:sp>
          <p:nvSpPr>
            <p:cNvPr id="10" name="Rounded Rectangle 9">
              <a:extLst>
                <a:ext uri="{FF2B5EF4-FFF2-40B4-BE49-F238E27FC236}">
                  <a16:creationId xmlns:a16="http://schemas.microsoft.com/office/drawing/2014/main" id="{43C021B6-88CB-7940-ABFB-68445ED730D5}"/>
                </a:ext>
              </a:extLst>
            </p:cNvPr>
            <p:cNvSpPr/>
            <p:nvPr/>
          </p:nvSpPr>
          <p:spPr>
            <a:xfrm>
              <a:off x="9111970" y="5053022"/>
              <a:ext cx="1606607" cy="1604584"/>
            </a:xfrm>
            <a:prstGeom prst="roundRect">
              <a:avLst>
                <a:gd name="adj" fmla="val 5103"/>
              </a:avLst>
            </a:prstGeom>
            <a:solidFill>
              <a:schemeClr val="bg1"/>
            </a:solidFill>
            <a:ln w="22225">
              <a:solidFill>
                <a:schemeClr val="bg1">
                  <a:lumMod val="50000"/>
                </a:schemeClr>
              </a:solidFill>
            </a:ln>
          </p:spPr>
          <p:style>
            <a:lnRef idx="2">
              <a:schemeClr val="dk1"/>
            </a:lnRef>
            <a:fillRef idx="1">
              <a:schemeClr val="lt1"/>
            </a:fillRef>
            <a:effectRef idx="0">
              <a:schemeClr val="dk1"/>
            </a:effectRef>
            <a:fontRef idx="minor">
              <a:schemeClr val="dk1"/>
            </a:fontRef>
          </p:style>
          <p:txBody>
            <a:bodyPr lIns="162455" tIns="81227" rIns="162455" bIns="81227" rtlCol="0" anchor="b"/>
            <a:lstStyle/>
            <a:p>
              <a:pPr algn="ctr" defTabSz="913928"/>
              <a:endParaRPr lang="en-US" sz="2000" dirty="0">
                <a:solidFill>
                  <a:srgbClr val="004892"/>
                </a:solidFill>
              </a:endParaRPr>
            </a:p>
          </p:txBody>
        </p:sp>
        <p:pic>
          <p:nvPicPr>
            <p:cNvPr id="11" name="Picture 10" descr="funnel-3app.png">
              <a:extLst>
                <a:ext uri="{FF2B5EF4-FFF2-40B4-BE49-F238E27FC236}">
                  <a16:creationId xmlns:a16="http://schemas.microsoft.com/office/drawing/2014/main" id="{60290C41-0FAD-D843-98B3-F501BA5B53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9401068" y="5677957"/>
              <a:ext cx="1090512" cy="300781"/>
            </a:xfrm>
            <a:prstGeom prst="rect">
              <a:avLst/>
            </a:prstGeom>
            <a:ln>
              <a:noFill/>
            </a:ln>
          </p:spPr>
        </p:pic>
        <p:sp>
          <p:nvSpPr>
            <p:cNvPr id="12" name="Rounded Rectangle 11">
              <a:extLst>
                <a:ext uri="{FF2B5EF4-FFF2-40B4-BE49-F238E27FC236}">
                  <a16:creationId xmlns:a16="http://schemas.microsoft.com/office/drawing/2014/main" id="{F7842842-0C61-5440-AA5B-8F223C068868}"/>
                </a:ext>
              </a:extLst>
            </p:cNvPr>
            <p:cNvSpPr/>
            <p:nvPr/>
          </p:nvSpPr>
          <p:spPr>
            <a:xfrm>
              <a:off x="9572701" y="5305752"/>
              <a:ext cx="760413" cy="175837"/>
            </a:xfrm>
            <a:prstGeom prst="roundRect">
              <a:avLst>
                <a:gd name="adj" fmla="val 24315"/>
              </a:avLst>
            </a:prstGeom>
            <a:solidFill>
              <a:schemeClr val="bg1">
                <a:lumMod val="65000"/>
              </a:schemeClr>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7ADE9CD-661F-3244-834C-81431695CDB5}"/>
                </a:ext>
              </a:extLst>
            </p:cNvPr>
            <p:cNvSpPr txBox="1"/>
            <p:nvPr/>
          </p:nvSpPr>
          <p:spPr>
            <a:xfrm>
              <a:off x="9564360" y="5276888"/>
              <a:ext cx="77709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Hypervisor</a:t>
              </a:r>
            </a:p>
          </p:txBody>
        </p:sp>
        <p:sp>
          <p:nvSpPr>
            <p:cNvPr id="14" name="Freeform 23">
              <a:extLst>
                <a:ext uri="{FF2B5EF4-FFF2-40B4-BE49-F238E27FC236}">
                  <a16:creationId xmlns:a16="http://schemas.microsoft.com/office/drawing/2014/main" id="{8CF1BE81-96D1-E348-BE40-281B2BC8180A}"/>
                </a:ext>
              </a:extLst>
            </p:cNvPr>
            <p:cNvSpPr>
              <a:spLocks noEditPoints="1"/>
            </p:cNvSpPr>
            <p:nvPr/>
          </p:nvSpPr>
          <p:spPr bwMode="auto">
            <a:xfrm rot="16200000">
              <a:off x="9864354" y="5229205"/>
              <a:ext cx="177106" cy="762000"/>
            </a:xfrm>
            <a:custGeom>
              <a:avLst/>
              <a:gdLst>
                <a:gd name="T0" fmla="*/ 96 w 128"/>
                <a:gd name="T1" fmla="*/ 0 h 555"/>
                <a:gd name="T2" fmla="*/ 32 w 128"/>
                <a:gd name="T3" fmla="*/ 0 h 555"/>
                <a:gd name="T4" fmla="*/ 0 w 128"/>
                <a:gd name="T5" fmla="*/ 32 h 555"/>
                <a:gd name="T6" fmla="*/ 0 w 128"/>
                <a:gd name="T7" fmla="*/ 523 h 555"/>
                <a:gd name="T8" fmla="*/ 32 w 128"/>
                <a:gd name="T9" fmla="*/ 555 h 555"/>
                <a:gd name="T10" fmla="*/ 96 w 128"/>
                <a:gd name="T11" fmla="*/ 555 h 555"/>
                <a:gd name="T12" fmla="*/ 128 w 128"/>
                <a:gd name="T13" fmla="*/ 523 h 555"/>
                <a:gd name="T14" fmla="*/ 128 w 128"/>
                <a:gd name="T15" fmla="*/ 32 h 555"/>
                <a:gd name="T16" fmla="*/ 96 w 128"/>
                <a:gd name="T17" fmla="*/ 0 h 555"/>
                <a:gd name="T18" fmla="*/ 64 w 128"/>
                <a:gd name="T19" fmla="*/ 320 h 555"/>
                <a:gd name="T20" fmla="*/ 21 w 128"/>
                <a:gd name="T21" fmla="*/ 278 h 555"/>
                <a:gd name="T22" fmla="*/ 64 w 128"/>
                <a:gd name="T23" fmla="*/ 235 h 555"/>
                <a:gd name="T24" fmla="*/ 107 w 128"/>
                <a:gd name="T25" fmla="*/ 278 h 555"/>
                <a:gd name="T26" fmla="*/ 64 w 128"/>
                <a:gd name="T27" fmla="*/ 32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555">
                  <a:moveTo>
                    <a:pt x="96" y="0"/>
                  </a:moveTo>
                  <a:cubicBezTo>
                    <a:pt x="32" y="0"/>
                    <a:pt x="32" y="0"/>
                    <a:pt x="32" y="0"/>
                  </a:cubicBezTo>
                  <a:cubicBezTo>
                    <a:pt x="14" y="0"/>
                    <a:pt x="0" y="15"/>
                    <a:pt x="0" y="32"/>
                  </a:cubicBezTo>
                  <a:cubicBezTo>
                    <a:pt x="0" y="523"/>
                    <a:pt x="0" y="523"/>
                    <a:pt x="0" y="523"/>
                  </a:cubicBezTo>
                  <a:cubicBezTo>
                    <a:pt x="0" y="541"/>
                    <a:pt x="14" y="555"/>
                    <a:pt x="32" y="555"/>
                  </a:cubicBezTo>
                  <a:cubicBezTo>
                    <a:pt x="96" y="555"/>
                    <a:pt x="96" y="555"/>
                    <a:pt x="96" y="555"/>
                  </a:cubicBezTo>
                  <a:cubicBezTo>
                    <a:pt x="114" y="555"/>
                    <a:pt x="128" y="541"/>
                    <a:pt x="128" y="523"/>
                  </a:cubicBezTo>
                  <a:cubicBezTo>
                    <a:pt x="128" y="32"/>
                    <a:pt x="128" y="32"/>
                    <a:pt x="128" y="32"/>
                  </a:cubicBezTo>
                  <a:cubicBezTo>
                    <a:pt x="128" y="15"/>
                    <a:pt x="114" y="0"/>
                    <a:pt x="96" y="0"/>
                  </a:cubicBezTo>
                  <a:close/>
                  <a:moveTo>
                    <a:pt x="64" y="320"/>
                  </a:moveTo>
                  <a:cubicBezTo>
                    <a:pt x="40" y="320"/>
                    <a:pt x="21" y="301"/>
                    <a:pt x="21" y="278"/>
                  </a:cubicBezTo>
                  <a:cubicBezTo>
                    <a:pt x="21" y="254"/>
                    <a:pt x="40" y="235"/>
                    <a:pt x="64" y="235"/>
                  </a:cubicBezTo>
                  <a:cubicBezTo>
                    <a:pt x="87" y="235"/>
                    <a:pt x="107" y="254"/>
                    <a:pt x="107" y="278"/>
                  </a:cubicBezTo>
                  <a:cubicBezTo>
                    <a:pt x="107" y="301"/>
                    <a:pt x="87" y="320"/>
                    <a:pt x="64" y="320"/>
                  </a:cubicBezTo>
                  <a:close/>
                </a:path>
              </a:pathLst>
            </a:custGeom>
            <a:solidFill>
              <a:schemeClr val="bg1">
                <a:lumMod val="20000"/>
                <a:lumOff val="8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7D8A9D-AA57-664E-A2B7-E8D9D89E7926}"/>
                </a:ext>
              </a:extLst>
            </p:cNvPr>
            <p:cNvGrpSpPr/>
            <p:nvPr/>
          </p:nvGrpSpPr>
          <p:grpSpPr>
            <a:xfrm>
              <a:off x="9392532" y="5931947"/>
              <a:ext cx="1119956" cy="621076"/>
              <a:chOff x="10322950" y="5549468"/>
              <a:chExt cx="1119956" cy="621076"/>
            </a:xfrm>
          </p:grpSpPr>
          <p:grpSp>
            <p:nvGrpSpPr>
              <p:cNvPr id="17" name="Group 16">
                <a:extLst>
                  <a:ext uri="{FF2B5EF4-FFF2-40B4-BE49-F238E27FC236}">
                    <a16:creationId xmlns:a16="http://schemas.microsoft.com/office/drawing/2014/main" id="{B0597FF1-2615-0043-BE67-36E732C794F6}"/>
                  </a:ext>
                </a:extLst>
              </p:cNvPr>
              <p:cNvGrpSpPr/>
              <p:nvPr/>
            </p:nvGrpSpPr>
            <p:grpSpPr>
              <a:xfrm>
                <a:off x="10341366" y="5549468"/>
                <a:ext cx="1085850" cy="250825"/>
                <a:chOff x="4951412" y="1676400"/>
                <a:chExt cx="1085850" cy="250825"/>
              </a:xfrm>
            </p:grpSpPr>
            <p:sp>
              <p:nvSpPr>
                <p:cNvPr id="21" name="Freeform 189">
                  <a:extLst>
                    <a:ext uri="{FF2B5EF4-FFF2-40B4-BE49-F238E27FC236}">
                      <a16:creationId xmlns:a16="http://schemas.microsoft.com/office/drawing/2014/main" id="{BB455D44-CEA0-AD48-9017-6818011BF3B7}"/>
                    </a:ext>
                  </a:extLst>
                </p:cNvPr>
                <p:cNvSpPr>
                  <a:spLocks noEditPoints="1"/>
                </p:cNvSpPr>
                <p:nvPr/>
              </p:nvSpPr>
              <p:spPr bwMode="auto">
                <a:xfrm>
                  <a:off x="4951412" y="1676400"/>
                  <a:ext cx="323850" cy="250825"/>
                </a:xfrm>
                <a:custGeom>
                  <a:avLst/>
                  <a:gdLst>
                    <a:gd name="T0" fmla="*/ 269 w 287"/>
                    <a:gd name="T1" fmla="*/ 10 h 222"/>
                    <a:gd name="T2" fmla="*/ 265 w 287"/>
                    <a:gd name="T3" fmla="*/ 7 h 222"/>
                    <a:gd name="T4" fmla="*/ 242 w 287"/>
                    <a:gd name="T5" fmla="*/ 0 h 222"/>
                    <a:gd name="T6" fmla="*/ 241 w 287"/>
                    <a:gd name="T7" fmla="*/ 0 h 222"/>
                    <a:gd name="T8" fmla="*/ 47 w 287"/>
                    <a:gd name="T9" fmla="*/ 0 h 222"/>
                    <a:gd name="T10" fmla="*/ 0 w 287"/>
                    <a:gd name="T11" fmla="*/ 46 h 222"/>
                    <a:gd name="T12" fmla="*/ 0 w 287"/>
                    <a:gd name="T13" fmla="*/ 176 h 222"/>
                    <a:gd name="T14" fmla="*/ 0 w 287"/>
                    <a:gd name="T15" fmla="*/ 177 h 222"/>
                    <a:gd name="T16" fmla="*/ 7 w 287"/>
                    <a:gd name="T17" fmla="*/ 199 h 222"/>
                    <a:gd name="T18" fmla="*/ 10 w 287"/>
                    <a:gd name="T19" fmla="*/ 204 h 222"/>
                    <a:gd name="T20" fmla="*/ 47 w 287"/>
                    <a:gd name="T21" fmla="*/ 222 h 222"/>
                    <a:gd name="T22" fmla="*/ 241 w 287"/>
                    <a:gd name="T23" fmla="*/ 222 h 222"/>
                    <a:gd name="T24" fmla="*/ 287 w 287"/>
                    <a:gd name="T25" fmla="*/ 176 h 222"/>
                    <a:gd name="T26" fmla="*/ 287 w 287"/>
                    <a:gd name="T27" fmla="*/ 46 h 222"/>
                    <a:gd name="T28" fmla="*/ 269 w 287"/>
                    <a:gd name="T29" fmla="*/ 10 h 222"/>
                    <a:gd name="T30" fmla="*/ 96 w 287"/>
                    <a:gd name="T31" fmla="*/ 161 h 222"/>
                    <a:gd name="T32" fmla="*/ 73 w 287"/>
                    <a:gd name="T33" fmla="*/ 161 h 222"/>
                    <a:gd name="T34" fmla="*/ 43 w 287"/>
                    <a:gd name="T35" fmla="*/ 69 h 222"/>
                    <a:gd name="T36" fmla="*/ 64 w 287"/>
                    <a:gd name="T37" fmla="*/ 69 h 222"/>
                    <a:gd name="T38" fmla="*/ 85 w 287"/>
                    <a:gd name="T39" fmla="*/ 134 h 222"/>
                    <a:gd name="T40" fmla="*/ 85 w 287"/>
                    <a:gd name="T41" fmla="*/ 134 h 222"/>
                    <a:gd name="T42" fmla="*/ 106 w 287"/>
                    <a:gd name="T43" fmla="*/ 69 h 222"/>
                    <a:gd name="T44" fmla="*/ 126 w 287"/>
                    <a:gd name="T45" fmla="*/ 69 h 222"/>
                    <a:gd name="T46" fmla="*/ 96 w 287"/>
                    <a:gd name="T47" fmla="*/ 161 h 222"/>
                    <a:gd name="T48" fmla="*/ 233 w 287"/>
                    <a:gd name="T49" fmla="*/ 161 h 222"/>
                    <a:gd name="T50" fmla="*/ 215 w 287"/>
                    <a:gd name="T51" fmla="*/ 161 h 222"/>
                    <a:gd name="T52" fmla="*/ 215 w 287"/>
                    <a:gd name="T53" fmla="*/ 96 h 222"/>
                    <a:gd name="T54" fmla="*/ 214 w 287"/>
                    <a:gd name="T55" fmla="*/ 96 h 222"/>
                    <a:gd name="T56" fmla="*/ 192 w 287"/>
                    <a:gd name="T57" fmla="*/ 161 h 222"/>
                    <a:gd name="T58" fmla="*/ 176 w 287"/>
                    <a:gd name="T59" fmla="*/ 161 h 222"/>
                    <a:gd name="T60" fmla="*/ 154 w 287"/>
                    <a:gd name="T61" fmla="*/ 96 h 222"/>
                    <a:gd name="T62" fmla="*/ 153 w 287"/>
                    <a:gd name="T63" fmla="*/ 96 h 222"/>
                    <a:gd name="T64" fmla="*/ 153 w 287"/>
                    <a:gd name="T65" fmla="*/ 161 h 222"/>
                    <a:gd name="T66" fmla="*/ 134 w 287"/>
                    <a:gd name="T67" fmla="*/ 161 h 222"/>
                    <a:gd name="T68" fmla="*/ 134 w 287"/>
                    <a:gd name="T69" fmla="*/ 69 h 222"/>
                    <a:gd name="T70" fmla="*/ 163 w 287"/>
                    <a:gd name="T71" fmla="*/ 69 h 222"/>
                    <a:gd name="T72" fmla="*/ 184 w 287"/>
                    <a:gd name="T73" fmla="*/ 132 h 222"/>
                    <a:gd name="T74" fmla="*/ 185 w 287"/>
                    <a:gd name="T75" fmla="*/ 132 h 222"/>
                    <a:gd name="T76" fmla="*/ 205 w 287"/>
                    <a:gd name="T77" fmla="*/ 69 h 222"/>
                    <a:gd name="T78" fmla="*/ 233 w 287"/>
                    <a:gd name="T79" fmla="*/ 69 h 222"/>
                    <a:gd name="T80" fmla="*/ 233 w 287"/>
                    <a:gd name="T81" fmla="*/ 1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69" y="10"/>
                      </a:moveTo>
                      <a:cubicBezTo>
                        <a:pt x="268" y="9"/>
                        <a:pt x="266" y="7"/>
                        <a:pt x="265" y="7"/>
                      </a:cubicBezTo>
                      <a:cubicBezTo>
                        <a:pt x="258" y="2"/>
                        <a:pt x="250" y="0"/>
                        <a:pt x="242" y="0"/>
                      </a:cubicBezTo>
                      <a:cubicBezTo>
                        <a:pt x="241" y="0"/>
                        <a:pt x="241" y="0"/>
                        <a:pt x="241" y="0"/>
                      </a:cubicBezTo>
                      <a:cubicBezTo>
                        <a:pt x="47" y="0"/>
                        <a:pt x="47" y="0"/>
                        <a:pt x="47" y="0"/>
                      </a:cubicBezTo>
                      <a:cubicBezTo>
                        <a:pt x="21" y="0"/>
                        <a:pt x="0" y="21"/>
                        <a:pt x="0" y="46"/>
                      </a:cubicBezTo>
                      <a:cubicBezTo>
                        <a:pt x="0" y="176"/>
                        <a:pt x="0" y="176"/>
                        <a:pt x="0" y="176"/>
                      </a:cubicBezTo>
                      <a:cubicBezTo>
                        <a:pt x="0" y="176"/>
                        <a:pt x="0" y="176"/>
                        <a:pt x="0" y="177"/>
                      </a:cubicBezTo>
                      <a:cubicBezTo>
                        <a:pt x="0" y="185"/>
                        <a:pt x="3" y="193"/>
                        <a:pt x="7" y="199"/>
                      </a:cubicBezTo>
                      <a:cubicBezTo>
                        <a:pt x="8" y="201"/>
                        <a:pt x="9" y="203"/>
                        <a:pt x="10" y="204"/>
                      </a:cubicBezTo>
                      <a:cubicBezTo>
                        <a:pt x="19" y="215"/>
                        <a:pt x="32" y="222"/>
                        <a:pt x="47" y="222"/>
                      </a:cubicBezTo>
                      <a:cubicBezTo>
                        <a:pt x="241" y="222"/>
                        <a:pt x="241" y="222"/>
                        <a:pt x="241" y="222"/>
                      </a:cubicBezTo>
                      <a:cubicBezTo>
                        <a:pt x="266" y="222"/>
                        <a:pt x="287" y="201"/>
                        <a:pt x="287" y="176"/>
                      </a:cubicBezTo>
                      <a:cubicBezTo>
                        <a:pt x="287" y="46"/>
                        <a:pt x="287" y="46"/>
                        <a:pt x="287" y="46"/>
                      </a:cubicBezTo>
                      <a:cubicBezTo>
                        <a:pt x="287" y="32"/>
                        <a:pt x="280" y="18"/>
                        <a:pt x="269" y="10"/>
                      </a:cubicBezTo>
                      <a:close/>
                      <a:moveTo>
                        <a:pt x="96" y="161"/>
                      </a:moveTo>
                      <a:cubicBezTo>
                        <a:pt x="73" y="161"/>
                        <a:pt x="73" y="161"/>
                        <a:pt x="73" y="161"/>
                      </a:cubicBezTo>
                      <a:cubicBezTo>
                        <a:pt x="43" y="69"/>
                        <a:pt x="43" y="69"/>
                        <a:pt x="43" y="69"/>
                      </a:cubicBezTo>
                      <a:cubicBezTo>
                        <a:pt x="64" y="69"/>
                        <a:pt x="64" y="69"/>
                        <a:pt x="64" y="69"/>
                      </a:cubicBezTo>
                      <a:cubicBezTo>
                        <a:pt x="85" y="134"/>
                        <a:pt x="85" y="134"/>
                        <a:pt x="85" y="134"/>
                      </a:cubicBezTo>
                      <a:cubicBezTo>
                        <a:pt x="85" y="134"/>
                        <a:pt x="85" y="134"/>
                        <a:pt x="85" y="134"/>
                      </a:cubicBezTo>
                      <a:cubicBezTo>
                        <a:pt x="106" y="69"/>
                        <a:pt x="106" y="69"/>
                        <a:pt x="106" y="69"/>
                      </a:cubicBezTo>
                      <a:cubicBezTo>
                        <a:pt x="126" y="69"/>
                        <a:pt x="126" y="69"/>
                        <a:pt x="126" y="69"/>
                      </a:cubicBezTo>
                      <a:lnTo>
                        <a:pt x="96" y="161"/>
                      </a:lnTo>
                      <a:close/>
                      <a:moveTo>
                        <a:pt x="233" y="161"/>
                      </a:moveTo>
                      <a:cubicBezTo>
                        <a:pt x="215" y="161"/>
                        <a:pt x="215" y="161"/>
                        <a:pt x="215" y="161"/>
                      </a:cubicBezTo>
                      <a:cubicBezTo>
                        <a:pt x="215" y="96"/>
                        <a:pt x="215" y="96"/>
                        <a:pt x="215" y="96"/>
                      </a:cubicBezTo>
                      <a:cubicBezTo>
                        <a:pt x="214" y="96"/>
                        <a:pt x="214" y="96"/>
                        <a:pt x="214" y="96"/>
                      </a:cubicBezTo>
                      <a:cubicBezTo>
                        <a:pt x="192" y="161"/>
                        <a:pt x="192" y="161"/>
                        <a:pt x="192" y="161"/>
                      </a:cubicBezTo>
                      <a:cubicBezTo>
                        <a:pt x="176" y="161"/>
                        <a:pt x="176" y="161"/>
                        <a:pt x="176" y="161"/>
                      </a:cubicBezTo>
                      <a:cubicBezTo>
                        <a:pt x="154" y="96"/>
                        <a:pt x="154" y="96"/>
                        <a:pt x="154" y="96"/>
                      </a:cubicBezTo>
                      <a:cubicBezTo>
                        <a:pt x="153" y="96"/>
                        <a:pt x="153" y="96"/>
                        <a:pt x="153" y="96"/>
                      </a:cubicBezTo>
                      <a:cubicBezTo>
                        <a:pt x="153" y="161"/>
                        <a:pt x="153" y="161"/>
                        <a:pt x="153" y="161"/>
                      </a:cubicBezTo>
                      <a:cubicBezTo>
                        <a:pt x="134" y="161"/>
                        <a:pt x="134" y="161"/>
                        <a:pt x="134" y="161"/>
                      </a:cubicBezTo>
                      <a:cubicBezTo>
                        <a:pt x="134" y="69"/>
                        <a:pt x="134" y="69"/>
                        <a:pt x="134" y="69"/>
                      </a:cubicBezTo>
                      <a:cubicBezTo>
                        <a:pt x="163" y="69"/>
                        <a:pt x="163" y="69"/>
                        <a:pt x="163" y="69"/>
                      </a:cubicBezTo>
                      <a:cubicBezTo>
                        <a:pt x="184" y="132"/>
                        <a:pt x="184" y="132"/>
                        <a:pt x="184" y="132"/>
                      </a:cubicBezTo>
                      <a:cubicBezTo>
                        <a:pt x="185" y="132"/>
                        <a:pt x="185" y="132"/>
                        <a:pt x="185" y="132"/>
                      </a:cubicBezTo>
                      <a:cubicBezTo>
                        <a:pt x="205" y="69"/>
                        <a:pt x="205" y="69"/>
                        <a:pt x="205" y="69"/>
                      </a:cubicBezTo>
                      <a:cubicBezTo>
                        <a:pt x="233" y="69"/>
                        <a:pt x="233" y="69"/>
                        <a:pt x="233" y="69"/>
                      </a:cubicBezTo>
                      <a:lnTo>
                        <a:pt x="233" y="161"/>
                      </a:lnTo>
                      <a:close/>
                    </a:path>
                  </a:pathLst>
                </a:custGeom>
                <a:solidFill>
                  <a:srgbClr val="4D4D4F"/>
                </a:solidFill>
                <a:ln>
                  <a:noFill/>
                </a:ln>
              </p:spPr>
              <p:txBody>
                <a:bodyPr vert="horz" wrap="square" lIns="91440" tIns="45720" rIns="91440" bIns="45720" numCol="1" anchor="t" anchorCtr="0" compatLnSpc="1">
                  <a:prstTxWarp prst="textNoShape">
                    <a:avLst/>
                  </a:prstTxWarp>
                </a:bodyPr>
                <a:lstStyle/>
                <a:p>
                  <a:endParaRPr lang="en-US" sz="1600" dirty="0">
                    <a:latin typeface="Arial" panose="020B0604020202020204" pitchFamily="34" charset="0"/>
                    <a:cs typeface="Arial" panose="020B0604020202020204" pitchFamily="34" charset="0"/>
                  </a:endParaRPr>
                </a:p>
              </p:txBody>
            </p:sp>
            <p:sp>
              <p:nvSpPr>
                <p:cNvPr id="22" name="Freeform 189">
                  <a:extLst>
                    <a:ext uri="{FF2B5EF4-FFF2-40B4-BE49-F238E27FC236}">
                      <a16:creationId xmlns:a16="http://schemas.microsoft.com/office/drawing/2014/main" id="{65FC80F7-DDA4-E14B-8FCD-E0623D32BBCD}"/>
                    </a:ext>
                  </a:extLst>
                </p:cNvPr>
                <p:cNvSpPr>
                  <a:spLocks noEditPoints="1"/>
                </p:cNvSpPr>
                <p:nvPr/>
              </p:nvSpPr>
              <p:spPr bwMode="auto">
                <a:xfrm>
                  <a:off x="5332412" y="1676400"/>
                  <a:ext cx="323850" cy="250825"/>
                </a:xfrm>
                <a:custGeom>
                  <a:avLst/>
                  <a:gdLst>
                    <a:gd name="T0" fmla="*/ 269 w 287"/>
                    <a:gd name="T1" fmla="*/ 10 h 222"/>
                    <a:gd name="T2" fmla="*/ 265 w 287"/>
                    <a:gd name="T3" fmla="*/ 7 h 222"/>
                    <a:gd name="T4" fmla="*/ 242 w 287"/>
                    <a:gd name="T5" fmla="*/ 0 h 222"/>
                    <a:gd name="T6" fmla="*/ 241 w 287"/>
                    <a:gd name="T7" fmla="*/ 0 h 222"/>
                    <a:gd name="T8" fmla="*/ 47 w 287"/>
                    <a:gd name="T9" fmla="*/ 0 h 222"/>
                    <a:gd name="T10" fmla="*/ 0 w 287"/>
                    <a:gd name="T11" fmla="*/ 46 h 222"/>
                    <a:gd name="T12" fmla="*/ 0 w 287"/>
                    <a:gd name="T13" fmla="*/ 176 h 222"/>
                    <a:gd name="T14" fmla="*/ 0 w 287"/>
                    <a:gd name="T15" fmla="*/ 177 h 222"/>
                    <a:gd name="T16" fmla="*/ 7 w 287"/>
                    <a:gd name="T17" fmla="*/ 199 h 222"/>
                    <a:gd name="T18" fmla="*/ 10 w 287"/>
                    <a:gd name="T19" fmla="*/ 204 h 222"/>
                    <a:gd name="T20" fmla="*/ 47 w 287"/>
                    <a:gd name="T21" fmla="*/ 222 h 222"/>
                    <a:gd name="T22" fmla="*/ 241 w 287"/>
                    <a:gd name="T23" fmla="*/ 222 h 222"/>
                    <a:gd name="T24" fmla="*/ 287 w 287"/>
                    <a:gd name="T25" fmla="*/ 176 h 222"/>
                    <a:gd name="T26" fmla="*/ 287 w 287"/>
                    <a:gd name="T27" fmla="*/ 46 h 222"/>
                    <a:gd name="T28" fmla="*/ 269 w 287"/>
                    <a:gd name="T29" fmla="*/ 10 h 222"/>
                    <a:gd name="T30" fmla="*/ 96 w 287"/>
                    <a:gd name="T31" fmla="*/ 161 h 222"/>
                    <a:gd name="T32" fmla="*/ 73 w 287"/>
                    <a:gd name="T33" fmla="*/ 161 h 222"/>
                    <a:gd name="T34" fmla="*/ 43 w 287"/>
                    <a:gd name="T35" fmla="*/ 69 h 222"/>
                    <a:gd name="T36" fmla="*/ 64 w 287"/>
                    <a:gd name="T37" fmla="*/ 69 h 222"/>
                    <a:gd name="T38" fmla="*/ 85 w 287"/>
                    <a:gd name="T39" fmla="*/ 134 h 222"/>
                    <a:gd name="T40" fmla="*/ 85 w 287"/>
                    <a:gd name="T41" fmla="*/ 134 h 222"/>
                    <a:gd name="T42" fmla="*/ 106 w 287"/>
                    <a:gd name="T43" fmla="*/ 69 h 222"/>
                    <a:gd name="T44" fmla="*/ 126 w 287"/>
                    <a:gd name="T45" fmla="*/ 69 h 222"/>
                    <a:gd name="T46" fmla="*/ 96 w 287"/>
                    <a:gd name="T47" fmla="*/ 161 h 222"/>
                    <a:gd name="T48" fmla="*/ 233 w 287"/>
                    <a:gd name="T49" fmla="*/ 161 h 222"/>
                    <a:gd name="T50" fmla="*/ 215 w 287"/>
                    <a:gd name="T51" fmla="*/ 161 h 222"/>
                    <a:gd name="T52" fmla="*/ 215 w 287"/>
                    <a:gd name="T53" fmla="*/ 96 h 222"/>
                    <a:gd name="T54" fmla="*/ 214 w 287"/>
                    <a:gd name="T55" fmla="*/ 96 h 222"/>
                    <a:gd name="T56" fmla="*/ 192 w 287"/>
                    <a:gd name="T57" fmla="*/ 161 h 222"/>
                    <a:gd name="T58" fmla="*/ 176 w 287"/>
                    <a:gd name="T59" fmla="*/ 161 h 222"/>
                    <a:gd name="T60" fmla="*/ 154 w 287"/>
                    <a:gd name="T61" fmla="*/ 96 h 222"/>
                    <a:gd name="T62" fmla="*/ 153 w 287"/>
                    <a:gd name="T63" fmla="*/ 96 h 222"/>
                    <a:gd name="T64" fmla="*/ 153 w 287"/>
                    <a:gd name="T65" fmla="*/ 161 h 222"/>
                    <a:gd name="T66" fmla="*/ 134 w 287"/>
                    <a:gd name="T67" fmla="*/ 161 h 222"/>
                    <a:gd name="T68" fmla="*/ 134 w 287"/>
                    <a:gd name="T69" fmla="*/ 69 h 222"/>
                    <a:gd name="T70" fmla="*/ 163 w 287"/>
                    <a:gd name="T71" fmla="*/ 69 h 222"/>
                    <a:gd name="T72" fmla="*/ 184 w 287"/>
                    <a:gd name="T73" fmla="*/ 132 h 222"/>
                    <a:gd name="T74" fmla="*/ 185 w 287"/>
                    <a:gd name="T75" fmla="*/ 132 h 222"/>
                    <a:gd name="T76" fmla="*/ 205 w 287"/>
                    <a:gd name="T77" fmla="*/ 69 h 222"/>
                    <a:gd name="T78" fmla="*/ 233 w 287"/>
                    <a:gd name="T79" fmla="*/ 69 h 222"/>
                    <a:gd name="T80" fmla="*/ 233 w 287"/>
                    <a:gd name="T81" fmla="*/ 1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69" y="10"/>
                      </a:moveTo>
                      <a:cubicBezTo>
                        <a:pt x="268" y="9"/>
                        <a:pt x="266" y="7"/>
                        <a:pt x="265" y="7"/>
                      </a:cubicBezTo>
                      <a:cubicBezTo>
                        <a:pt x="258" y="2"/>
                        <a:pt x="250" y="0"/>
                        <a:pt x="242" y="0"/>
                      </a:cubicBezTo>
                      <a:cubicBezTo>
                        <a:pt x="241" y="0"/>
                        <a:pt x="241" y="0"/>
                        <a:pt x="241" y="0"/>
                      </a:cubicBezTo>
                      <a:cubicBezTo>
                        <a:pt x="47" y="0"/>
                        <a:pt x="47" y="0"/>
                        <a:pt x="47" y="0"/>
                      </a:cubicBezTo>
                      <a:cubicBezTo>
                        <a:pt x="21" y="0"/>
                        <a:pt x="0" y="21"/>
                        <a:pt x="0" y="46"/>
                      </a:cubicBezTo>
                      <a:cubicBezTo>
                        <a:pt x="0" y="176"/>
                        <a:pt x="0" y="176"/>
                        <a:pt x="0" y="176"/>
                      </a:cubicBezTo>
                      <a:cubicBezTo>
                        <a:pt x="0" y="176"/>
                        <a:pt x="0" y="176"/>
                        <a:pt x="0" y="177"/>
                      </a:cubicBezTo>
                      <a:cubicBezTo>
                        <a:pt x="0" y="185"/>
                        <a:pt x="3" y="193"/>
                        <a:pt x="7" y="199"/>
                      </a:cubicBezTo>
                      <a:cubicBezTo>
                        <a:pt x="8" y="201"/>
                        <a:pt x="9" y="203"/>
                        <a:pt x="10" y="204"/>
                      </a:cubicBezTo>
                      <a:cubicBezTo>
                        <a:pt x="19" y="215"/>
                        <a:pt x="32" y="222"/>
                        <a:pt x="47" y="222"/>
                      </a:cubicBezTo>
                      <a:cubicBezTo>
                        <a:pt x="241" y="222"/>
                        <a:pt x="241" y="222"/>
                        <a:pt x="241" y="222"/>
                      </a:cubicBezTo>
                      <a:cubicBezTo>
                        <a:pt x="266" y="222"/>
                        <a:pt x="287" y="201"/>
                        <a:pt x="287" y="176"/>
                      </a:cubicBezTo>
                      <a:cubicBezTo>
                        <a:pt x="287" y="46"/>
                        <a:pt x="287" y="46"/>
                        <a:pt x="287" y="46"/>
                      </a:cubicBezTo>
                      <a:cubicBezTo>
                        <a:pt x="287" y="32"/>
                        <a:pt x="280" y="18"/>
                        <a:pt x="269" y="10"/>
                      </a:cubicBezTo>
                      <a:close/>
                      <a:moveTo>
                        <a:pt x="96" y="161"/>
                      </a:moveTo>
                      <a:cubicBezTo>
                        <a:pt x="73" y="161"/>
                        <a:pt x="73" y="161"/>
                        <a:pt x="73" y="161"/>
                      </a:cubicBezTo>
                      <a:cubicBezTo>
                        <a:pt x="43" y="69"/>
                        <a:pt x="43" y="69"/>
                        <a:pt x="43" y="69"/>
                      </a:cubicBezTo>
                      <a:cubicBezTo>
                        <a:pt x="64" y="69"/>
                        <a:pt x="64" y="69"/>
                        <a:pt x="64" y="69"/>
                      </a:cubicBezTo>
                      <a:cubicBezTo>
                        <a:pt x="85" y="134"/>
                        <a:pt x="85" y="134"/>
                        <a:pt x="85" y="134"/>
                      </a:cubicBezTo>
                      <a:cubicBezTo>
                        <a:pt x="85" y="134"/>
                        <a:pt x="85" y="134"/>
                        <a:pt x="85" y="134"/>
                      </a:cubicBezTo>
                      <a:cubicBezTo>
                        <a:pt x="106" y="69"/>
                        <a:pt x="106" y="69"/>
                        <a:pt x="106" y="69"/>
                      </a:cubicBezTo>
                      <a:cubicBezTo>
                        <a:pt x="126" y="69"/>
                        <a:pt x="126" y="69"/>
                        <a:pt x="126" y="69"/>
                      </a:cubicBezTo>
                      <a:lnTo>
                        <a:pt x="96" y="161"/>
                      </a:lnTo>
                      <a:close/>
                      <a:moveTo>
                        <a:pt x="233" y="161"/>
                      </a:moveTo>
                      <a:cubicBezTo>
                        <a:pt x="215" y="161"/>
                        <a:pt x="215" y="161"/>
                        <a:pt x="215" y="161"/>
                      </a:cubicBezTo>
                      <a:cubicBezTo>
                        <a:pt x="215" y="96"/>
                        <a:pt x="215" y="96"/>
                        <a:pt x="215" y="96"/>
                      </a:cubicBezTo>
                      <a:cubicBezTo>
                        <a:pt x="214" y="96"/>
                        <a:pt x="214" y="96"/>
                        <a:pt x="214" y="96"/>
                      </a:cubicBezTo>
                      <a:cubicBezTo>
                        <a:pt x="192" y="161"/>
                        <a:pt x="192" y="161"/>
                        <a:pt x="192" y="161"/>
                      </a:cubicBezTo>
                      <a:cubicBezTo>
                        <a:pt x="176" y="161"/>
                        <a:pt x="176" y="161"/>
                        <a:pt x="176" y="161"/>
                      </a:cubicBezTo>
                      <a:cubicBezTo>
                        <a:pt x="154" y="96"/>
                        <a:pt x="154" y="96"/>
                        <a:pt x="154" y="96"/>
                      </a:cubicBezTo>
                      <a:cubicBezTo>
                        <a:pt x="153" y="96"/>
                        <a:pt x="153" y="96"/>
                        <a:pt x="153" y="96"/>
                      </a:cubicBezTo>
                      <a:cubicBezTo>
                        <a:pt x="153" y="161"/>
                        <a:pt x="153" y="161"/>
                        <a:pt x="153" y="161"/>
                      </a:cubicBezTo>
                      <a:cubicBezTo>
                        <a:pt x="134" y="161"/>
                        <a:pt x="134" y="161"/>
                        <a:pt x="134" y="161"/>
                      </a:cubicBezTo>
                      <a:cubicBezTo>
                        <a:pt x="134" y="69"/>
                        <a:pt x="134" y="69"/>
                        <a:pt x="134" y="69"/>
                      </a:cubicBezTo>
                      <a:cubicBezTo>
                        <a:pt x="163" y="69"/>
                        <a:pt x="163" y="69"/>
                        <a:pt x="163" y="69"/>
                      </a:cubicBezTo>
                      <a:cubicBezTo>
                        <a:pt x="184" y="132"/>
                        <a:pt x="184" y="132"/>
                        <a:pt x="184" y="132"/>
                      </a:cubicBezTo>
                      <a:cubicBezTo>
                        <a:pt x="185" y="132"/>
                        <a:pt x="185" y="132"/>
                        <a:pt x="185" y="132"/>
                      </a:cubicBezTo>
                      <a:cubicBezTo>
                        <a:pt x="205" y="69"/>
                        <a:pt x="205" y="69"/>
                        <a:pt x="205" y="69"/>
                      </a:cubicBezTo>
                      <a:cubicBezTo>
                        <a:pt x="233" y="69"/>
                        <a:pt x="233" y="69"/>
                        <a:pt x="233" y="69"/>
                      </a:cubicBezTo>
                      <a:lnTo>
                        <a:pt x="233" y="161"/>
                      </a:lnTo>
                      <a:close/>
                    </a:path>
                  </a:pathLst>
                </a:custGeom>
                <a:solidFill>
                  <a:srgbClr val="4D4D4F"/>
                </a:solidFill>
                <a:ln>
                  <a:noFill/>
                </a:ln>
              </p:spPr>
              <p:txBody>
                <a:bodyPr vert="horz" wrap="square" lIns="91440" tIns="45720" rIns="91440" bIns="45720" numCol="1" anchor="t" anchorCtr="0" compatLnSpc="1">
                  <a:prstTxWarp prst="textNoShape">
                    <a:avLst/>
                  </a:prstTxWarp>
                </a:bodyPr>
                <a:lstStyle/>
                <a:p>
                  <a:endParaRPr lang="en-US" sz="1600" dirty="0">
                    <a:latin typeface="Arial" panose="020B0604020202020204" pitchFamily="34" charset="0"/>
                    <a:cs typeface="Arial" panose="020B0604020202020204" pitchFamily="34" charset="0"/>
                  </a:endParaRPr>
                </a:p>
              </p:txBody>
            </p:sp>
            <p:sp>
              <p:nvSpPr>
                <p:cNvPr id="23" name="Freeform 189">
                  <a:extLst>
                    <a:ext uri="{FF2B5EF4-FFF2-40B4-BE49-F238E27FC236}">
                      <a16:creationId xmlns:a16="http://schemas.microsoft.com/office/drawing/2014/main" id="{6CD4466F-9B7F-0D46-9B03-04C2A7C273B1}"/>
                    </a:ext>
                  </a:extLst>
                </p:cNvPr>
                <p:cNvSpPr>
                  <a:spLocks noEditPoints="1"/>
                </p:cNvSpPr>
                <p:nvPr/>
              </p:nvSpPr>
              <p:spPr bwMode="auto">
                <a:xfrm>
                  <a:off x="5713412" y="1676400"/>
                  <a:ext cx="323850" cy="250825"/>
                </a:xfrm>
                <a:custGeom>
                  <a:avLst/>
                  <a:gdLst>
                    <a:gd name="T0" fmla="*/ 269 w 287"/>
                    <a:gd name="T1" fmla="*/ 10 h 222"/>
                    <a:gd name="T2" fmla="*/ 265 w 287"/>
                    <a:gd name="T3" fmla="*/ 7 h 222"/>
                    <a:gd name="T4" fmla="*/ 242 w 287"/>
                    <a:gd name="T5" fmla="*/ 0 h 222"/>
                    <a:gd name="T6" fmla="*/ 241 w 287"/>
                    <a:gd name="T7" fmla="*/ 0 h 222"/>
                    <a:gd name="T8" fmla="*/ 47 w 287"/>
                    <a:gd name="T9" fmla="*/ 0 h 222"/>
                    <a:gd name="T10" fmla="*/ 0 w 287"/>
                    <a:gd name="T11" fmla="*/ 46 h 222"/>
                    <a:gd name="T12" fmla="*/ 0 w 287"/>
                    <a:gd name="T13" fmla="*/ 176 h 222"/>
                    <a:gd name="T14" fmla="*/ 0 w 287"/>
                    <a:gd name="T15" fmla="*/ 177 h 222"/>
                    <a:gd name="T16" fmla="*/ 7 w 287"/>
                    <a:gd name="T17" fmla="*/ 199 h 222"/>
                    <a:gd name="T18" fmla="*/ 10 w 287"/>
                    <a:gd name="T19" fmla="*/ 204 h 222"/>
                    <a:gd name="T20" fmla="*/ 47 w 287"/>
                    <a:gd name="T21" fmla="*/ 222 h 222"/>
                    <a:gd name="T22" fmla="*/ 241 w 287"/>
                    <a:gd name="T23" fmla="*/ 222 h 222"/>
                    <a:gd name="T24" fmla="*/ 287 w 287"/>
                    <a:gd name="T25" fmla="*/ 176 h 222"/>
                    <a:gd name="T26" fmla="*/ 287 w 287"/>
                    <a:gd name="T27" fmla="*/ 46 h 222"/>
                    <a:gd name="T28" fmla="*/ 269 w 287"/>
                    <a:gd name="T29" fmla="*/ 10 h 222"/>
                    <a:gd name="T30" fmla="*/ 96 w 287"/>
                    <a:gd name="T31" fmla="*/ 161 h 222"/>
                    <a:gd name="T32" fmla="*/ 73 w 287"/>
                    <a:gd name="T33" fmla="*/ 161 h 222"/>
                    <a:gd name="T34" fmla="*/ 43 w 287"/>
                    <a:gd name="T35" fmla="*/ 69 h 222"/>
                    <a:gd name="T36" fmla="*/ 64 w 287"/>
                    <a:gd name="T37" fmla="*/ 69 h 222"/>
                    <a:gd name="T38" fmla="*/ 85 w 287"/>
                    <a:gd name="T39" fmla="*/ 134 h 222"/>
                    <a:gd name="T40" fmla="*/ 85 w 287"/>
                    <a:gd name="T41" fmla="*/ 134 h 222"/>
                    <a:gd name="T42" fmla="*/ 106 w 287"/>
                    <a:gd name="T43" fmla="*/ 69 h 222"/>
                    <a:gd name="T44" fmla="*/ 126 w 287"/>
                    <a:gd name="T45" fmla="*/ 69 h 222"/>
                    <a:gd name="T46" fmla="*/ 96 w 287"/>
                    <a:gd name="T47" fmla="*/ 161 h 222"/>
                    <a:gd name="T48" fmla="*/ 233 w 287"/>
                    <a:gd name="T49" fmla="*/ 161 h 222"/>
                    <a:gd name="T50" fmla="*/ 215 w 287"/>
                    <a:gd name="T51" fmla="*/ 161 h 222"/>
                    <a:gd name="T52" fmla="*/ 215 w 287"/>
                    <a:gd name="T53" fmla="*/ 96 h 222"/>
                    <a:gd name="T54" fmla="*/ 214 w 287"/>
                    <a:gd name="T55" fmla="*/ 96 h 222"/>
                    <a:gd name="T56" fmla="*/ 192 w 287"/>
                    <a:gd name="T57" fmla="*/ 161 h 222"/>
                    <a:gd name="T58" fmla="*/ 176 w 287"/>
                    <a:gd name="T59" fmla="*/ 161 h 222"/>
                    <a:gd name="T60" fmla="*/ 154 w 287"/>
                    <a:gd name="T61" fmla="*/ 96 h 222"/>
                    <a:gd name="T62" fmla="*/ 153 w 287"/>
                    <a:gd name="T63" fmla="*/ 96 h 222"/>
                    <a:gd name="T64" fmla="*/ 153 w 287"/>
                    <a:gd name="T65" fmla="*/ 161 h 222"/>
                    <a:gd name="T66" fmla="*/ 134 w 287"/>
                    <a:gd name="T67" fmla="*/ 161 h 222"/>
                    <a:gd name="T68" fmla="*/ 134 w 287"/>
                    <a:gd name="T69" fmla="*/ 69 h 222"/>
                    <a:gd name="T70" fmla="*/ 163 w 287"/>
                    <a:gd name="T71" fmla="*/ 69 h 222"/>
                    <a:gd name="T72" fmla="*/ 184 w 287"/>
                    <a:gd name="T73" fmla="*/ 132 h 222"/>
                    <a:gd name="T74" fmla="*/ 185 w 287"/>
                    <a:gd name="T75" fmla="*/ 132 h 222"/>
                    <a:gd name="T76" fmla="*/ 205 w 287"/>
                    <a:gd name="T77" fmla="*/ 69 h 222"/>
                    <a:gd name="T78" fmla="*/ 233 w 287"/>
                    <a:gd name="T79" fmla="*/ 69 h 222"/>
                    <a:gd name="T80" fmla="*/ 233 w 287"/>
                    <a:gd name="T81" fmla="*/ 1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7" h="222">
                      <a:moveTo>
                        <a:pt x="269" y="10"/>
                      </a:moveTo>
                      <a:cubicBezTo>
                        <a:pt x="268" y="9"/>
                        <a:pt x="266" y="7"/>
                        <a:pt x="265" y="7"/>
                      </a:cubicBezTo>
                      <a:cubicBezTo>
                        <a:pt x="258" y="2"/>
                        <a:pt x="250" y="0"/>
                        <a:pt x="242" y="0"/>
                      </a:cubicBezTo>
                      <a:cubicBezTo>
                        <a:pt x="241" y="0"/>
                        <a:pt x="241" y="0"/>
                        <a:pt x="241" y="0"/>
                      </a:cubicBezTo>
                      <a:cubicBezTo>
                        <a:pt x="47" y="0"/>
                        <a:pt x="47" y="0"/>
                        <a:pt x="47" y="0"/>
                      </a:cubicBezTo>
                      <a:cubicBezTo>
                        <a:pt x="21" y="0"/>
                        <a:pt x="0" y="21"/>
                        <a:pt x="0" y="46"/>
                      </a:cubicBezTo>
                      <a:cubicBezTo>
                        <a:pt x="0" y="176"/>
                        <a:pt x="0" y="176"/>
                        <a:pt x="0" y="176"/>
                      </a:cubicBezTo>
                      <a:cubicBezTo>
                        <a:pt x="0" y="176"/>
                        <a:pt x="0" y="176"/>
                        <a:pt x="0" y="177"/>
                      </a:cubicBezTo>
                      <a:cubicBezTo>
                        <a:pt x="0" y="185"/>
                        <a:pt x="3" y="193"/>
                        <a:pt x="7" y="199"/>
                      </a:cubicBezTo>
                      <a:cubicBezTo>
                        <a:pt x="8" y="201"/>
                        <a:pt x="9" y="203"/>
                        <a:pt x="10" y="204"/>
                      </a:cubicBezTo>
                      <a:cubicBezTo>
                        <a:pt x="19" y="215"/>
                        <a:pt x="32" y="222"/>
                        <a:pt x="47" y="222"/>
                      </a:cubicBezTo>
                      <a:cubicBezTo>
                        <a:pt x="241" y="222"/>
                        <a:pt x="241" y="222"/>
                        <a:pt x="241" y="222"/>
                      </a:cubicBezTo>
                      <a:cubicBezTo>
                        <a:pt x="266" y="222"/>
                        <a:pt x="287" y="201"/>
                        <a:pt x="287" y="176"/>
                      </a:cubicBezTo>
                      <a:cubicBezTo>
                        <a:pt x="287" y="46"/>
                        <a:pt x="287" y="46"/>
                        <a:pt x="287" y="46"/>
                      </a:cubicBezTo>
                      <a:cubicBezTo>
                        <a:pt x="287" y="32"/>
                        <a:pt x="280" y="18"/>
                        <a:pt x="269" y="10"/>
                      </a:cubicBezTo>
                      <a:close/>
                      <a:moveTo>
                        <a:pt x="96" y="161"/>
                      </a:moveTo>
                      <a:cubicBezTo>
                        <a:pt x="73" y="161"/>
                        <a:pt x="73" y="161"/>
                        <a:pt x="73" y="161"/>
                      </a:cubicBezTo>
                      <a:cubicBezTo>
                        <a:pt x="43" y="69"/>
                        <a:pt x="43" y="69"/>
                        <a:pt x="43" y="69"/>
                      </a:cubicBezTo>
                      <a:cubicBezTo>
                        <a:pt x="64" y="69"/>
                        <a:pt x="64" y="69"/>
                        <a:pt x="64" y="69"/>
                      </a:cubicBezTo>
                      <a:cubicBezTo>
                        <a:pt x="85" y="134"/>
                        <a:pt x="85" y="134"/>
                        <a:pt x="85" y="134"/>
                      </a:cubicBezTo>
                      <a:cubicBezTo>
                        <a:pt x="85" y="134"/>
                        <a:pt x="85" y="134"/>
                        <a:pt x="85" y="134"/>
                      </a:cubicBezTo>
                      <a:cubicBezTo>
                        <a:pt x="106" y="69"/>
                        <a:pt x="106" y="69"/>
                        <a:pt x="106" y="69"/>
                      </a:cubicBezTo>
                      <a:cubicBezTo>
                        <a:pt x="126" y="69"/>
                        <a:pt x="126" y="69"/>
                        <a:pt x="126" y="69"/>
                      </a:cubicBezTo>
                      <a:lnTo>
                        <a:pt x="96" y="161"/>
                      </a:lnTo>
                      <a:close/>
                      <a:moveTo>
                        <a:pt x="233" y="161"/>
                      </a:moveTo>
                      <a:cubicBezTo>
                        <a:pt x="215" y="161"/>
                        <a:pt x="215" y="161"/>
                        <a:pt x="215" y="161"/>
                      </a:cubicBezTo>
                      <a:cubicBezTo>
                        <a:pt x="215" y="96"/>
                        <a:pt x="215" y="96"/>
                        <a:pt x="215" y="96"/>
                      </a:cubicBezTo>
                      <a:cubicBezTo>
                        <a:pt x="214" y="96"/>
                        <a:pt x="214" y="96"/>
                        <a:pt x="214" y="96"/>
                      </a:cubicBezTo>
                      <a:cubicBezTo>
                        <a:pt x="192" y="161"/>
                        <a:pt x="192" y="161"/>
                        <a:pt x="192" y="161"/>
                      </a:cubicBezTo>
                      <a:cubicBezTo>
                        <a:pt x="176" y="161"/>
                        <a:pt x="176" y="161"/>
                        <a:pt x="176" y="161"/>
                      </a:cubicBezTo>
                      <a:cubicBezTo>
                        <a:pt x="154" y="96"/>
                        <a:pt x="154" y="96"/>
                        <a:pt x="154" y="96"/>
                      </a:cubicBezTo>
                      <a:cubicBezTo>
                        <a:pt x="153" y="96"/>
                        <a:pt x="153" y="96"/>
                        <a:pt x="153" y="96"/>
                      </a:cubicBezTo>
                      <a:cubicBezTo>
                        <a:pt x="153" y="161"/>
                        <a:pt x="153" y="161"/>
                        <a:pt x="153" y="161"/>
                      </a:cubicBezTo>
                      <a:cubicBezTo>
                        <a:pt x="134" y="161"/>
                        <a:pt x="134" y="161"/>
                        <a:pt x="134" y="161"/>
                      </a:cubicBezTo>
                      <a:cubicBezTo>
                        <a:pt x="134" y="69"/>
                        <a:pt x="134" y="69"/>
                        <a:pt x="134" y="69"/>
                      </a:cubicBezTo>
                      <a:cubicBezTo>
                        <a:pt x="163" y="69"/>
                        <a:pt x="163" y="69"/>
                        <a:pt x="163" y="69"/>
                      </a:cubicBezTo>
                      <a:cubicBezTo>
                        <a:pt x="184" y="132"/>
                        <a:pt x="184" y="132"/>
                        <a:pt x="184" y="132"/>
                      </a:cubicBezTo>
                      <a:cubicBezTo>
                        <a:pt x="185" y="132"/>
                        <a:pt x="185" y="132"/>
                        <a:pt x="185" y="132"/>
                      </a:cubicBezTo>
                      <a:cubicBezTo>
                        <a:pt x="205" y="69"/>
                        <a:pt x="205" y="69"/>
                        <a:pt x="205" y="69"/>
                      </a:cubicBezTo>
                      <a:cubicBezTo>
                        <a:pt x="233" y="69"/>
                        <a:pt x="233" y="69"/>
                        <a:pt x="233" y="69"/>
                      </a:cubicBezTo>
                      <a:lnTo>
                        <a:pt x="233" y="161"/>
                      </a:lnTo>
                      <a:close/>
                    </a:path>
                  </a:pathLst>
                </a:custGeom>
                <a:solidFill>
                  <a:srgbClr val="4D4D4F"/>
                </a:solidFill>
                <a:ln>
                  <a:noFill/>
                </a:ln>
              </p:spPr>
              <p:txBody>
                <a:bodyPr vert="horz" wrap="square" lIns="91440" tIns="45720" rIns="91440" bIns="45720" numCol="1" anchor="t" anchorCtr="0" compatLnSpc="1">
                  <a:prstTxWarp prst="textNoShape">
                    <a:avLst/>
                  </a:prstTxWarp>
                </a:bodyPr>
                <a:lstStyle/>
                <a:p>
                  <a:endParaRPr lang="en-US" sz="1600" dirty="0">
                    <a:latin typeface="Arial" panose="020B0604020202020204" pitchFamily="34" charset="0"/>
                    <a:cs typeface="Arial" panose="020B0604020202020204" pitchFamily="34" charset="0"/>
                  </a:endParaRPr>
                </a:p>
              </p:txBody>
            </p:sp>
          </p:grpSp>
          <p:pic>
            <p:nvPicPr>
              <p:cNvPr id="18" name="Picture 17">
                <a:extLst>
                  <a:ext uri="{FF2B5EF4-FFF2-40B4-BE49-F238E27FC236}">
                    <a16:creationId xmlns:a16="http://schemas.microsoft.com/office/drawing/2014/main" id="{E4DF38D4-EF7A-9342-A89D-3BB9F22E46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2950" y="5818438"/>
                <a:ext cx="358749" cy="352106"/>
              </a:xfrm>
              <a:prstGeom prst="rect">
                <a:avLst/>
              </a:prstGeom>
            </p:spPr>
          </p:pic>
          <p:pic>
            <p:nvPicPr>
              <p:cNvPr id="19" name="Picture 18">
                <a:extLst>
                  <a:ext uri="{FF2B5EF4-FFF2-40B4-BE49-F238E27FC236}">
                    <a16:creationId xmlns:a16="http://schemas.microsoft.com/office/drawing/2014/main" id="{81D272F1-4254-3246-837E-EB59DDA010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9210" y="5816292"/>
                <a:ext cx="358749" cy="352106"/>
              </a:xfrm>
              <a:prstGeom prst="rect">
                <a:avLst/>
              </a:prstGeom>
            </p:spPr>
          </p:pic>
          <p:pic>
            <p:nvPicPr>
              <p:cNvPr id="20" name="Picture 19">
                <a:extLst>
                  <a:ext uri="{FF2B5EF4-FFF2-40B4-BE49-F238E27FC236}">
                    <a16:creationId xmlns:a16="http://schemas.microsoft.com/office/drawing/2014/main" id="{B6F69644-9CC5-8A49-B5E1-10E64194EE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84157" y="5818438"/>
                <a:ext cx="358749" cy="352106"/>
              </a:xfrm>
              <a:prstGeom prst="rect">
                <a:avLst/>
              </a:prstGeom>
            </p:spPr>
          </p:pic>
        </p:grpSp>
        <p:pic>
          <p:nvPicPr>
            <p:cNvPr id="16" name="Picture 15">
              <a:extLst>
                <a:ext uri="{FF2B5EF4-FFF2-40B4-BE49-F238E27FC236}">
                  <a16:creationId xmlns:a16="http://schemas.microsoft.com/office/drawing/2014/main" id="{B46EFA76-C8D3-DF49-9333-7E8B85ECB9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5254" y="5186045"/>
              <a:ext cx="894185" cy="892326"/>
            </a:xfrm>
            <a:prstGeom prst="rect">
              <a:avLst/>
            </a:prstGeom>
            <a:ln>
              <a:noFill/>
            </a:ln>
          </p:spPr>
        </p:pic>
      </p:grpSp>
    </p:spTree>
    <p:extLst>
      <p:ext uri="{BB962C8B-B14F-4D97-AF65-F5344CB8AC3E}">
        <p14:creationId xmlns:p14="http://schemas.microsoft.com/office/powerpoint/2010/main" val="381093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9EB53C-EF47-8642-900E-013D69407FB7}"/>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31448379-B148-A443-A26B-0B4CF50A874B}"/>
              </a:ext>
            </a:extLst>
          </p:cNvPr>
          <p:cNvSpPr>
            <a:spLocks noGrp="1"/>
          </p:cNvSpPr>
          <p:nvPr>
            <p:ph type="sldNum" sz="quarter" idx="11"/>
          </p:nvPr>
        </p:nvSpPr>
        <p:spPr/>
        <p:txBody>
          <a:bodyPr/>
          <a:lstStyle/>
          <a:p>
            <a:fld id="{49DF86D6-4B9D-4B83-AF23-D696D3CD110A}" type="slidenum">
              <a:rPr lang="en-US" smtClean="0"/>
              <a:pPr/>
              <a:t>19</a:t>
            </a:fld>
            <a:endParaRPr lang="en-US" dirty="0"/>
          </a:p>
        </p:txBody>
      </p:sp>
      <p:sp>
        <p:nvSpPr>
          <p:cNvPr id="5" name="Content Placeholder 15">
            <a:extLst>
              <a:ext uri="{FF2B5EF4-FFF2-40B4-BE49-F238E27FC236}">
                <a16:creationId xmlns:a16="http://schemas.microsoft.com/office/drawing/2014/main" id="{F4F23DA9-9983-874C-A1CF-35C8CFFE0C3D}"/>
              </a:ext>
            </a:extLst>
          </p:cNvPr>
          <p:cNvSpPr txBox="1">
            <a:spLocks/>
          </p:cNvSpPr>
          <p:nvPr/>
        </p:nvSpPr>
        <p:spPr>
          <a:xfrm>
            <a:off x="538103" y="1370629"/>
            <a:ext cx="6909751" cy="2952506"/>
          </a:xfrm>
        </p:spPr>
        <p:txBody>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solidFill>
                  <a:schemeClr val="tx2">
                    <a:lumMod val="65000"/>
                    <a:lumOff val="35000"/>
                  </a:schemeClr>
                </a:solidFill>
              </a:rPr>
              <a:t>Ansible is a leading IT automation tool of choice</a:t>
            </a:r>
          </a:p>
          <a:p>
            <a:pPr marL="457200" indent="-457200">
              <a:buFont typeface="Arial" panose="020B0604020202020204" pitchFamily="34" charset="0"/>
              <a:buChar char="•"/>
            </a:pPr>
            <a:r>
              <a:rPr lang="en-US" sz="2800" dirty="0">
                <a:solidFill>
                  <a:schemeClr val="tx2">
                    <a:lumMod val="65000"/>
                    <a:lumOff val="35000"/>
                  </a:schemeClr>
                </a:solidFill>
              </a:rPr>
              <a:t>Current Stable release is version 2.5</a:t>
            </a:r>
          </a:p>
          <a:p>
            <a:pPr marL="457200" indent="-457200">
              <a:buFont typeface="Arial" panose="020B0604020202020204" pitchFamily="34" charset="0"/>
              <a:buChar char="•"/>
            </a:pPr>
            <a:r>
              <a:rPr lang="en-US" sz="2800" dirty="0">
                <a:solidFill>
                  <a:schemeClr val="tx2">
                    <a:lumMod val="65000"/>
                    <a:lumOff val="35000"/>
                  </a:schemeClr>
                </a:solidFill>
              </a:rPr>
              <a:t>BIG-IP 12.x and above</a:t>
            </a:r>
          </a:p>
          <a:p>
            <a:endParaRPr lang="en-US" dirty="0">
              <a:solidFill>
                <a:schemeClr val="tx2">
                  <a:lumMod val="65000"/>
                  <a:lumOff val="35000"/>
                </a:schemeClr>
              </a:solidFill>
            </a:endParaRPr>
          </a:p>
        </p:txBody>
      </p:sp>
      <p:sp>
        <p:nvSpPr>
          <p:cNvPr id="6" name="Title 1">
            <a:extLst>
              <a:ext uri="{FF2B5EF4-FFF2-40B4-BE49-F238E27FC236}">
                <a16:creationId xmlns:a16="http://schemas.microsoft.com/office/drawing/2014/main" id="{50D2ECA1-5069-B146-B972-F00E0EC1B29B}"/>
              </a:ext>
            </a:extLst>
          </p:cNvPr>
          <p:cNvSpPr>
            <a:spLocks noGrp="1"/>
          </p:cNvSpPr>
          <p:nvPr>
            <p:ph type="title"/>
          </p:nvPr>
        </p:nvSpPr>
        <p:spPr>
          <a:xfrm>
            <a:off x="304800" y="304801"/>
            <a:ext cx="11582400" cy="867930"/>
          </a:xfrm>
        </p:spPr>
        <p:txBody>
          <a:bodyPr/>
          <a:lstStyle/>
          <a:p>
            <a:r>
              <a:rPr lang="en-US" dirty="0">
                <a:solidFill>
                  <a:schemeClr val="tx2"/>
                </a:solidFill>
              </a:rPr>
              <a:t>F5 BIG-IP + Ansible </a:t>
            </a:r>
          </a:p>
        </p:txBody>
      </p:sp>
      <p:sp>
        <p:nvSpPr>
          <p:cNvPr id="7" name="AutoShape 2" descr="mgres.png">
            <a:extLst>
              <a:ext uri="{FF2B5EF4-FFF2-40B4-BE49-F238E27FC236}">
                <a16:creationId xmlns:a16="http://schemas.microsoft.com/office/drawing/2014/main" id="{A9EDBBD8-FAE7-C149-A7F9-C0FBEC9FAA9D}"/>
              </a:ext>
            </a:extLst>
          </p:cNvPr>
          <p:cNvSpPr>
            <a:spLocks noChangeAspect="1" noChangeArrowheads="1"/>
          </p:cNvSpPr>
          <p:nvPr/>
        </p:nvSpPr>
        <p:spPr bwMode="auto">
          <a:xfrm>
            <a:off x="1588"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lumMod val="50000"/>
                  <a:lumOff val="50000"/>
                </a:schemeClr>
              </a:solidFill>
            </a:endParaRPr>
          </a:p>
        </p:txBody>
      </p:sp>
      <p:sp>
        <p:nvSpPr>
          <p:cNvPr id="8" name="Rectangle 7">
            <a:extLst>
              <a:ext uri="{FF2B5EF4-FFF2-40B4-BE49-F238E27FC236}">
                <a16:creationId xmlns:a16="http://schemas.microsoft.com/office/drawing/2014/main" id="{5FEF1118-422A-A446-914D-A85D4AE574A4}"/>
              </a:ext>
            </a:extLst>
          </p:cNvPr>
          <p:cNvSpPr/>
          <p:nvPr/>
        </p:nvSpPr>
        <p:spPr>
          <a:xfrm>
            <a:off x="6423658" y="2904070"/>
            <a:ext cx="1447800" cy="810491"/>
          </a:xfrm>
          <a:prstGeom prst="rect">
            <a:avLst/>
          </a:prstGeom>
          <a:solidFill>
            <a:schemeClr val="bg1">
              <a:lumMod val="85000"/>
              <a:alpha val="30000"/>
            </a:schemeClr>
          </a:solidFill>
        </p:spPr>
        <p:txBody>
          <a:bodyPr vert="horz" wrap="square" lIns="182880" tIns="0" rIns="91440" bIns="0" rtlCol="0" anchor="ctr">
            <a:noAutofit/>
          </a:bodyPr>
          <a:lstStyle/>
          <a:p>
            <a:pPr algn="ctr">
              <a:lnSpc>
                <a:spcPct val="90000"/>
              </a:lnSpc>
            </a:pPr>
            <a:endParaRPr lang="en-US" sz="2000" cap="all" dirty="0">
              <a:solidFill>
                <a:schemeClr val="tx2">
                  <a:lumMod val="65000"/>
                  <a:lumOff val="35000"/>
                </a:schemeClr>
              </a:solidFill>
              <a:effectLst>
                <a:outerShdw blurRad="38100" dist="25400" dir="2700000" algn="tl">
                  <a:srgbClr val="000000">
                    <a:alpha val="0"/>
                  </a:srgbClr>
                </a:outerShdw>
              </a:effectLst>
              <a:latin typeface="+mj-lt"/>
            </a:endParaRPr>
          </a:p>
        </p:txBody>
      </p:sp>
      <p:pic>
        <p:nvPicPr>
          <p:cNvPr id="9" name="Picture 8">
            <a:extLst>
              <a:ext uri="{FF2B5EF4-FFF2-40B4-BE49-F238E27FC236}">
                <a16:creationId xmlns:a16="http://schemas.microsoft.com/office/drawing/2014/main" id="{9C15172A-69DA-2E40-8130-D17C6EAE5EA4}"/>
              </a:ext>
            </a:extLst>
          </p:cNvPr>
          <p:cNvPicPr>
            <a:picLocks noChangeAspect="1"/>
          </p:cNvPicPr>
          <p:nvPr/>
        </p:nvPicPr>
        <p:blipFill>
          <a:blip r:embed="rId2"/>
          <a:stretch>
            <a:fillRect/>
          </a:stretch>
        </p:blipFill>
        <p:spPr>
          <a:xfrm>
            <a:off x="6847261" y="3009017"/>
            <a:ext cx="600594" cy="600594"/>
          </a:xfrm>
          <a:prstGeom prst="rect">
            <a:avLst/>
          </a:prstGeom>
        </p:spPr>
      </p:pic>
      <p:sp>
        <p:nvSpPr>
          <p:cNvPr id="10" name="TextBox 9">
            <a:extLst>
              <a:ext uri="{FF2B5EF4-FFF2-40B4-BE49-F238E27FC236}">
                <a16:creationId xmlns:a16="http://schemas.microsoft.com/office/drawing/2014/main" id="{2C95DEC4-923A-F34F-9CCE-F97ECCAE485B}"/>
              </a:ext>
            </a:extLst>
          </p:cNvPr>
          <p:cNvSpPr txBox="1"/>
          <p:nvPr/>
        </p:nvSpPr>
        <p:spPr>
          <a:xfrm>
            <a:off x="6095999" y="3754785"/>
            <a:ext cx="2090855" cy="520142"/>
          </a:xfrm>
          <a:prstGeom prst="rect">
            <a:avLst/>
          </a:prstGeom>
          <a:noFill/>
        </p:spPr>
        <p:txBody>
          <a:bodyPr vert="horz" wrap="square" lIns="0" tIns="0" rIns="0" bIns="0" rtlCol="0" anchor="ctr">
            <a:spAutoFit/>
          </a:bodyPr>
          <a:lstStyle/>
          <a:p>
            <a:pPr algn="ctr">
              <a:lnSpc>
                <a:spcPct val="90000"/>
              </a:lnSpc>
              <a:spcAft>
                <a:spcPts val="600"/>
              </a:spcAft>
            </a:pPr>
            <a:r>
              <a:rPr lang="en-US" sz="1600" dirty="0">
                <a:solidFill>
                  <a:schemeClr val="tx2">
                    <a:lumMod val="65000"/>
                    <a:lumOff val="35000"/>
                  </a:schemeClr>
                </a:solidFill>
              </a:rPr>
              <a:t>“source of truth”</a:t>
            </a:r>
          </a:p>
          <a:p>
            <a:pPr algn="ctr">
              <a:lnSpc>
                <a:spcPct val="90000"/>
              </a:lnSpc>
              <a:spcAft>
                <a:spcPts val="600"/>
              </a:spcAft>
            </a:pPr>
            <a:r>
              <a:rPr lang="en-US" sz="1600" dirty="0">
                <a:solidFill>
                  <a:schemeClr val="tx2">
                    <a:lumMod val="65000"/>
                    <a:lumOff val="35000"/>
                  </a:schemeClr>
                </a:solidFill>
              </a:rPr>
              <a:t>Idempotency</a:t>
            </a:r>
            <a:endParaRPr lang="en-US" sz="1600" dirty="0">
              <a:solidFill>
                <a:schemeClr val="tx2">
                  <a:lumMod val="65000"/>
                  <a:lumOff val="35000"/>
                </a:schemeClr>
              </a:solidFill>
              <a:effectLst>
                <a:outerShdw blurRad="38100" dist="25400" dir="2700000" algn="tl">
                  <a:srgbClr val="000000">
                    <a:alpha val="0"/>
                  </a:srgbClr>
                </a:outerShdw>
              </a:effectLst>
            </a:endParaRPr>
          </a:p>
        </p:txBody>
      </p:sp>
      <p:grpSp>
        <p:nvGrpSpPr>
          <p:cNvPr id="11" name="Group 10">
            <a:extLst>
              <a:ext uri="{FF2B5EF4-FFF2-40B4-BE49-F238E27FC236}">
                <a16:creationId xmlns:a16="http://schemas.microsoft.com/office/drawing/2014/main" id="{B2D21458-2E3E-6D40-B65D-09FE7F337EE0}"/>
              </a:ext>
            </a:extLst>
          </p:cNvPr>
          <p:cNvGrpSpPr/>
          <p:nvPr/>
        </p:nvGrpSpPr>
        <p:grpSpPr>
          <a:xfrm>
            <a:off x="8305801" y="4350830"/>
            <a:ext cx="1161755" cy="688216"/>
            <a:chOff x="1929081" y="977900"/>
            <a:chExt cx="855305" cy="516162"/>
          </a:xfrm>
        </p:grpSpPr>
        <p:sp>
          <p:nvSpPr>
            <p:cNvPr id="12" name="Freeform 12">
              <a:extLst>
                <a:ext uri="{FF2B5EF4-FFF2-40B4-BE49-F238E27FC236}">
                  <a16:creationId xmlns:a16="http://schemas.microsoft.com/office/drawing/2014/main" id="{5164C186-4902-B24C-9EA7-1000C635C830}"/>
                </a:ext>
              </a:extLst>
            </p:cNvPr>
            <p:cNvSpPr>
              <a:spLocks noEditPoints="1"/>
            </p:cNvSpPr>
            <p:nvPr/>
          </p:nvSpPr>
          <p:spPr bwMode="auto">
            <a:xfrm>
              <a:off x="2227352" y="977900"/>
              <a:ext cx="258763" cy="322262"/>
            </a:xfrm>
            <a:custGeom>
              <a:avLst/>
              <a:gdLst>
                <a:gd name="T0" fmla="*/ 287 w 287"/>
                <a:gd name="T1" fmla="*/ 314 h 358"/>
                <a:gd name="T2" fmla="*/ 243 w 287"/>
                <a:gd name="T3" fmla="*/ 358 h 358"/>
                <a:gd name="T4" fmla="*/ 43 w 287"/>
                <a:gd name="T5" fmla="*/ 358 h 358"/>
                <a:gd name="T6" fmla="*/ 0 w 287"/>
                <a:gd name="T7" fmla="*/ 314 h 358"/>
                <a:gd name="T8" fmla="*/ 0 w 287"/>
                <a:gd name="T9" fmla="*/ 43 h 358"/>
                <a:gd name="T10" fmla="*/ 43 w 287"/>
                <a:gd name="T11" fmla="*/ 0 h 358"/>
                <a:gd name="T12" fmla="*/ 148 w 287"/>
                <a:gd name="T13" fmla="*/ 0 h 358"/>
                <a:gd name="T14" fmla="*/ 148 w 287"/>
                <a:gd name="T15" fmla="*/ 64 h 358"/>
                <a:gd name="T16" fmla="*/ 222 w 287"/>
                <a:gd name="T17" fmla="*/ 138 h 358"/>
                <a:gd name="T18" fmla="*/ 287 w 287"/>
                <a:gd name="T19" fmla="*/ 138 h 358"/>
                <a:gd name="T20" fmla="*/ 287 w 287"/>
                <a:gd name="T21" fmla="*/ 314 h 358"/>
                <a:gd name="T22" fmla="*/ 222 w 287"/>
                <a:gd name="T23" fmla="*/ 102 h 358"/>
                <a:gd name="T24" fmla="*/ 184 w 287"/>
                <a:gd name="T25" fmla="*/ 64 h 358"/>
                <a:gd name="T26" fmla="*/ 184 w 287"/>
                <a:gd name="T27" fmla="*/ 0 h 358"/>
                <a:gd name="T28" fmla="*/ 287 w 287"/>
                <a:gd name="T29" fmla="*/ 102 h 358"/>
                <a:gd name="T30" fmla="*/ 222 w 287"/>
                <a:gd name="T31" fmla="*/ 10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58">
                  <a:moveTo>
                    <a:pt x="287" y="314"/>
                  </a:moveTo>
                  <a:cubicBezTo>
                    <a:pt x="287" y="338"/>
                    <a:pt x="267" y="358"/>
                    <a:pt x="243" y="358"/>
                  </a:cubicBezTo>
                  <a:cubicBezTo>
                    <a:pt x="43" y="358"/>
                    <a:pt x="43" y="358"/>
                    <a:pt x="43" y="358"/>
                  </a:cubicBezTo>
                  <a:cubicBezTo>
                    <a:pt x="19" y="358"/>
                    <a:pt x="0" y="338"/>
                    <a:pt x="0" y="314"/>
                  </a:cubicBezTo>
                  <a:cubicBezTo>
                    <a:pt x="0" y="43"/>
                    <a:pt x="0" y="43"/>
                    <a:pt x="0" y="43"/>
                  </a:cubicBezTo>
                  <a:cubicBezTo>
                    <a:pt x="0" y="19"/>
                    <a:pt x="19" y="0"/>
                    <a:pt x="43" y="0"/>
                  </a:cubicBezTo>
                  <a:cubicBezTo>
                    <a:pt x="148" y="0"/>
                    <a:pt x="148" y="0"/>
                    <a:pt x="148" y="0"/>
                  </a:cubicBezTo>
                  <a:cubicBezTo>
                    <a:pt x="148" y="64"/>
                    <a:pt x="148" y="64"/>
                    <a:pt x="148" y="64"/>
                  </a:cubicBezTo>
                  <a:cubicBezTo>
                    <a:pt x="148" y="105"/>
                    <a:pt x="182" y="138"/>
                    <a:pt x="222" y="138"/>
                  </a:cubicBezTo>
                  <a:cubicBezTo>
                    <a:pt x="287" y="138"/>
                    <a:pt x="287" y="138"/>
                    <a:pt x="287" y="138"/>
                  </a:cubicBezTo>
                  <a:lnTo>
                    <a:pt x="287" y="314"/>
                  </a:lnTo>
                  <a:close/>
                  <a:moveTo>
                    <a:pt x="222" y="102"/>
                  </a:moveTo>
                  <a:cubicBezTo>
                    <a:pt x="202" y="102"/>
                    <a:pt x="184" y="85"/>
                    <a:pt x="184" y="64"/>
                  </a:cubicBezTo>
                  <a:cubicBezTo>
                    <a:pt x="184" y="0"/>
                    <a:pt x="184" y="0"/>
                    <a:pt x="184" y="0"/>
                  </a:cubicBezTo>
                  <a:cubicBezTo>
                    <a:pt x="287" y="102"/>
                    <a:pt x="287" y="102"/>
                    <a:pt x="287" y="102"/>
                  </a:cubicBezTo>
                  <a:lnTo>
                    <a:pt x="222" y="102"/>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lumMod val="65000"/>
                    <a:lumOff val="35000"/>
                  </a:schemeClr>
                </a:solidFill>
              </a:endParaRPr>
            </a:p>
          </p:txBody>
        </p:sp>
        <p:sp>
          <p:nvSpPr>
            <p:cNvPr id="13" name="TextBox 12">
              <a:extLst>
                <a:ext uri="{FF2B5EF4-FFF2-40B4-BE49-F238E27FC236}">
                  <a16:creationId xmlns:a16="http://schemas.microsoft.com/office/drawing/2014/main" id="{C3341CD1-86B8-8848-939A-F94760FF34D1}"/>
                </a:ext>
              </a:extLst>
            </p:cNvPr>
            <p:cNvSpPr txBox="1"/>
            <p:nvPr/>
          </p:nvSpPr>
          <p:spPr>
            <a:xfrm>
              <a:off x="1929081" y="1300163"/>
              <a:ext cx="855305" cy="193899"/>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latin typeface="Franklin Gothic Book"/>
                  <a:cs typeface="Franklin Gothic Book"/>
                </a:rPr>
                <a:t>FACTS</a:t>
              </a:r>
            </a:p>
          </p:txBody>
        </p:sp>
      </p:grpSp>
      <p:grpSp>
        <p:nvGrpSpPr>
          <p:cNvPr id="14" name="Group 13">
            <a:extLst>
              <a:ext uri="{FF2B5EF4-FFF2-40B4-BE49-F238E27FC236}">
                <a16:creationId xmlns:a16="http://schemas.microsoft.com/office/drawing/2014/main" id="{7B29431A-4859-6E4F-A202-85724683C8BE}"/>
              </a:ext>
            </a:extLst>
          </p:cNvPr>
          <p:cNvGrpSpPr/>
          <p:nvPr/>
        </p:nvGrpSpPr>
        <p:grpSpPr>
          <a:xfrm>
            <a:off x="9765779" y="3186184"/>
            <a:ext cx="1568275" cy="490529"/>
            <a:chOff x="4213954" y="1418349"/>
            <a:chExt cx="855305" cy="256604"/>
          </a:xfrm>
        </p:grpSpPr>
        <p:sp>
          <p:nvSpPr>
            <p:cNvPr id="15" name="Freeform 32">
              <a:extLst>
                <a:ext uri="{FF2B5EF4-FFF2-40B4-BE49-F238E27FC236}">
                  <a16:creationId xmlns:a16="http://schemas.microsoft.com/office/drawing/2014/main" id="{F8EB13C8-7C61-A544-9B49-4AA920F9AE7F}"/>
                </a:ext>
              </a:extLst>
            </p:cNvPr>
            <p:cNvSpPr>
              <a:spLocks noEditPoints="1"/>
            </p:cNvSpPr>
            <p:nvPr/>
          </p:nvSpPr>
          <p:spPr bwMode="auto">
            <a:xfrm>
              <a:off x="4391575" y="1418349"/>
              <a:ext cx="500062" cy="115888"/>
            </a:xfrm>
            <a:custGeom>
              <a:avLst/>
              <a:gdLst>
                <a:gd name="T0" fmla="*/ 522 w 554"/>
                <a:gd name="T1" fmla="*/ 0 h 128"/>
                <a:gd name="T2" fmla="*/ 32 w 554"/>
                <a:gd name="T3" fmla="*/ 0 h 128"/>
                <a:gd name="T4" fmla="*/ 0 w 554"/>
                <a:gd name="T5" fmla="*/ 32 h 128"/>
                <a:gd name="T6" fmla="*/ 0 w 554"/>
                <a:gd name="T7" fmla="*/ 96 h 128"/>
                <a:gd name="T8" fmla="*/ 32 w 554"/>
                <a:gd name="T9" fmla="*/ 128 h 128"/>
                <a:gd name="T10" fmla="*/ 522 w 554"/>
                <a:gd name="T11" fmla="*/ 128 h 128"/>
                <a:gd name="T12" fmla="*/ 554 w 554"/>
                <a:gd name="T13" fmla="*/ 96 h 128"/>
                <a:gd name="T14" fmla="*/ 554 w 554"/>
                <a:gd name="T15" fmla="*/ 32 h 128"/>
                <a:gd name="T16" fmla="*/ 522 w 554"/>
                <a:gd name="T17" fmla="*/ 0 h 128"/>
                <a:gd name="T18" fmla="*/ 277 w 554"/>
                <a:gd name="T19" fmla="*/ 106 h 128"/>
                <a:gd name="T20" fmla="*/ 234 w 554"/>
                <a:gd name="T21" fmla="*/ 64 h 128"/>
                <a:gd name="T22" fmla="*/ 277 w 554"/>
                <a:gd name="T23" fmla="*/ 21 h 128"/>
                <a:gd name="T24" fmla="*/ 320 w 554"/>
                <a:gd name="T25" fmla="*/ 64 h 128"/>
                <a:gd name="T26" fmla="*/ 277 w 554"/>
                <a:gd name="T27"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4" h="128">
                  <a:moveTo>
                    <a:pt x="522" y="0"/>
                  </a:moveTo>
                  <a:cubicBezTo>
                    <a:pt x="32" y="0"/>
                    <a:pt x="32" y="0"/>
                    <a:pt x="32" y="0"/>
                  </a:cubicBezTo>
                  <a:cubicBezTo>
                    <a:pt x="14" y="0"/>
                    <a:pt x="0" y="14"/>
                    <a:pt x="0" y="32"/>
                  </a:cubicBezTo>
                  <a:cubicBezTo>
                    <a:pt x="0" y="96"/>
                    <a:pt x="0" y="96"/>
                    <a:pt x="0" y="96"/>
                  </a:cubicBezTo>
                  <a:cubicBezTo>
                    <a:pt x="0" y="113"/>
                    <a:pt x="14" y="128"/>
                    <a:pt x="32" y="128"/>
                  </a:cubicBezTo>
                  <a:cubicBezTo>
                    <a:pt x="522" y="128"/>
                    <a:pt x="522" y="128"/>
                    <a:pt x="522" y="128"/>
                  </a:cubicBezTo>
                  <a:cubicBezTo>
                    <a:pt x="540" y="128"/>
                    <a:pt x="554" y="113"/>
                    <a:pt x="554" y="96"/>
                  </a:cubicBezTo>
                  <a:cubicBezTo>
                    <a:pt x="554" y="32"/>
                    <a:pt x="554" y="32"/>
                    <a:pt x="554" y="32"/>
                  </a:cubicBezTo>
                  <a:cubicBezTo>
                    <a:pt x="554" y="14"/>
                    <a:pt x="540" y="0"/>
                    <a:pt x="522" y="0"/>
                  </a:cubicBezTo>
                  <a:close/>
                  <a:moveTo>
                    <a:pt x="277" y="106"/>
                  </a:moveTo>
                  <a:cubicBezTo>
                    <a:pt x="254" y="106"/>
                    <a:pt x="234" y="87"/>
                    <a:pt x="234" y="64"/>
                  </a:cubicBezTo>
                  <a:cubicBezTo>
                    <a:pt x="234" y="40"/>
                    <a:pt x="254" y="21"/>
                    <a:pt x="277" y="21"/>
                  </a:cubicBezTo>
                  <a:cubicBezTo>
                    <a:pt x="301" y="21"/>
                    <a:pt x="320" y="40"/>
                    <a:pt x="320" y="64"/>
                  </a:cubicBezTo>
                  <a:cubicBezTo>
                    <a:pt x="320" y="87"/>
                    <a:pt x="301" y="106"/>
                    <a:pt x="277" y="106"/>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lumMod val="65000"/>
                    <a:lumOff val="35000"/>
                  </a:schemeClr>
                </a:solidFill>
              </a:endParaRPr>
            </a:p>
          </p:txBody>
        </p:sp>
        <p:sp>
          <p:nvSpPr>
            <p:cNvPr id="16" name="TextBox 15">
              <a:extLst>
                <a:ext uri="{FF2B5EF4-FFF2-40B4-BE49-F238E27FC236}">
                  <a16:creationId xmlns:a16="http://schemas.microsoft.com/office/drawing/2014/main" id="{EB80E12E-5C5A-3B4F-85AB-F622394577CD}"/>
                </a:ext>
              </a:extLst>
            </p:cNvPr>
            <p:cNvSpPr txBox="1"/>
            <p:nvPr/>
          </p:nvSpPr>
          <p:spPr>
            <a:xfrm>
              <a:off x="4213954" y="1539711"/>
              <a:ext cx="855305" cy="135242"/>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latin typeface="Franklin Gothic Book"/>
                  <a:cs typeface="Franklin Gothic Book"/>
                </a:rPr>
                <a:t>Server</a:t>
              </a:r>
            </a:p>
          </p:txBody>
        </p:sp>
      </p:grpSp>
      <p:grpSp>
        <p:nvGrpSpPr>
          <p:cNvPr id="17" name="Group 16">
            <a:extLst>
              <a:ext uri="{FF2B5EF4-FFF2-40B4-BE49-F238E27FC236}">
                <a16:creationId xmlns:a16="http://schemas.microsoft.com/office/drawing/2014/main" id="{1F3BED3C-EBEE-CA45-AC0A-170323F4F366}"/>
              </a:ext>
            </a:extLst>
          </p:cNvPr>
          <p:cNvGrpSpPr/>
          <p:nvPr/>
        </p:nvGrpSpPr>
        <p:grpSpPr>
          <a:xfrm>
            <a:off x="9585138" y="1905001"/>
            <a:ext cx="1929552" cy="639117"/>
            <a:chOff x="2671766" y="2101153"/>
            <a:chExt cx="1447541" cy="479338"/>
          </a:xfrm>
        </p:grpSpPr>
        <p:sp>
          <p:nvSpPr>
            <p:cNvPr id="18" name="Freeform 24">
              <a:extLst>
                <a:ext uri="{FF2B5EF4-FFF2-40B4-BE49-F238E27FC236}">
                  <a16:creationId xmlns:a16="http://schemas.microsoft.com/office/drawing/2014/main" id="{130135FB-17ED-3542-9406-2AD366CB7E19}"/>
                </a:ext>
              </a:extLst>
            </p:cNvPr>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tx2">
                    <a:lumMod val="65000"/>
                    <a:lumOff val="35000"/>
                  </a:schemeClr>
                </a:solidFill>
              </a:endParaRPr>
            </a:p>
          </p:txBody>
        </p:sp>
        <p:sp>
          <p:nvSpPr>
            <p:cNvPr id="19" name="TextBox 18">
              <a:extLst>
                <a:ext uri="{FF2B5EF4-FFF2-40B4-BE49-F238E27FC236}">
                  <a16:creationId xmlns:a16="http://schemas.microsoft.com/office/drawing/2014/main" id="{ECFE1EBE-0598-4541-B525-C2AF5A80D75E}"/>
                </a:ext>
              </a:extLst>
            </p:cNvPr>
            <p:cNvSpPr txBox="1"/>
            <p:nvPr/>
          </p:nvSpPr>
          <p:spPr>
            <a:xfrm>
              <a:off x="2671766" y="2384283"/>
              <a:ext cx="1447541" cy="196208"/>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cs typeface="Franklin Gothic Book"/>
                </a:rPr>
                <a:t>BIG-IP Platform</a:t>
              </a:r>
              <a:endParaRPr lang="en-US" sz="1200" dirty="0">
                <a:solidFill>
                  <a:schemeClr val="tx2">
                    <a:lumMod val="65000"/>
                    <a:lumOff val="35000"/>
                  </a:schemeClr>
                </a:solidFill>
              </a:endParaRPr>
            </a:p>
          </p:txBody>
        </p:sp>
      </p:grpSp>
      <p:grpSp>
        <p:nvGrpSpPr>
          <p:cNvPr id="20" name="Group 19">
            <a:extLst>
              <a:ext uri="{FF2B5EF4-FFF2-40B4-BE49-F238E27FC236}">
                <a16:creationId xmlns:a16="http://schemas.microsoft.com/office/drawing/2014/main" id="{ED49C8DA-B324-884F-802D-90DCF93995C8}"/>
              </a:ext>
            </a:extLst>
          </p:cNvPr>
          <p:cNvGrpSpPr/>
          <p:nvPr/>
        </p:nvGrpSpPr>
        <p:grpSpPr>
          <a:xfrm>
            <a:off x="9585138" y="4142190"/>
            <a:ext cx="1929552" cy="639117"/>
            <a:chOff x="2671766" y="2101153"/>
            <a:chExt cx="1447541" cy="479338"/>
          </a:xfrm>
        </p:grpSpPr>
        <p:sp>
          <p:nvSpPr>
            <p:cNvPr id="21" name="Freeform 24">
              <a:extLst>
                <a:ext uri="{FF2B5EF4-FFF2-40B4-BE49-F238E27FC236}">
                  <a16:creationId xmlns:a16="http://schemas.microsoft.com/office/drawing/2014/main" id="{8FAF9857-F65C-5E47-BE8A-9EF7D7D78A1B}"/>
                </a:ext>
              </a:extLst>
            </p:cNvPr>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solidFill>
                  <a:schemeClr val="tx2">
                    <a:lumMod val="65000"/>
                    <a:lumOff val="35000"/>
                  </a:schemeClr>
                </a:solidFill>
              </a:endParaRPr>
            </a:p>
          </p:txBody>
        </p:sp>
        <p:sp>
          <p:nvSpPr>
            <p:cNvPr id="22" name="TextBox 21">
              <a:extLst>
                <a:ext uri="{FF2B5EF4-FFF2-40B4-BE49-F238E27FC236}">
                  <a16:creationId xmlns:a16="http://schemas.microsoft.com/office/drawing/2014/main" id="{B2CE4219-E276-2949-8B82-E40C6EED6728}"/>
                </a:ext>
              </a:extLst>
            </p:cNvPr>
            <p:cNvSpPr txBox="1"/>
            <p:nvPr/>
          </p:nvSpPr>
          <p:spPr>
            <a:xfrm>
              <a:off x="2671766" y="2384283"/>
              <a:ext cx="1447541" cy="196208"/>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cs typeface="Franklin Gothic Book"/>
                </a:rPr>
                <a:t>BIG-IP Platform</a:t>
              </a:r>
              <a:endParaRPr lang="en-US" sz="1200" dirty="0">
                <a:solidFill>
                  <a:schemeClr val="tx2">
                    <a:lumMod val="65000"/>
                    <a:lumOff val="35000"/>
                  </a:schemeClr>
                </a:solidFill>
              </a:endParaRPr>
            </a:p>
          </p:txBody>
        </p:sp>
      </p:grpSp>
      <p:cxnSp>
        <p:nvCxnSpPr>
          <p:cNvPr id="23" name="Straight Arrow Connector 22">
            <a:extLst>
              <a:ext uri="{FF2B5EF4-FFF2-40B4-BE49-F238E27FC236}">
                <a16:creationId xmlns:a16="http://schemas.microsoft.com/office/drawing/2014/main" id="{87EC4120-D7F8-C943-AE02-F19D9A72444C}"/>
              </a:ext>
            </a:extLst>
          </p:cNvPr>
          <p:cNvCxnSpPr>
            <a:stCxn id="8" idx="3"/>
            <a:endCxn id="21" idx="12"/>
          </p:cNvCxnSpPr>
          <p:nvPr/>
        </p:nvCxnSpPr>
        <p:spPr>
          <a:xfrm>
            <a:off x="7871459" y="3309315"/>
            <a:ext cx="2052085" cy="10126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EEEA12-A337-ED42-A985-C33FBE1F9B53}"/>
              </a:ext>
            </a:extLst>
          </p:cNvPr>
          <p:cNvCxnSpPr>
            <a:endCxn id="18" idx="12"/>
          </p:cNvCxnSpPr>
          <p:nvPr/>
        </p:nvCxnSpPr>
        <p:spPr>
          <a:xfrm flipV="1">
            <a:off x="7871459" y="2084815"/>
            <a:ext cx="2052085" cy="12121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8968B9D-F6A5-C342-BE97-476E48F6A0C6}"/>
              </a:ext>
            </a:extLst>
          </p:cNvPr>
          <p:cNvCxnSpPr>
            <a:endCxn id="15" idx="3"/>
          </p:cNvCxnSpPr>
          <p:nvPr/>
        </p:nvCxnSpPr>
        <p:spPr>
          <a:xfrm>
            <a:off x="7871459" y="3309315"/>
            <a:ext cx="2220003" cy="430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075542-FEB9-D842-A843-6250259E34FE}"/>
              </a:ext>
            </a:extLst>
          </p:cNvPr>
          <p:cNvCxnSpPr/>
          <p:nvPr/>
        </p:nvCxnSpPr>
        <p:spPr>
          <a:xfrm flipH="1">
            <a:off x="7772401" y="5034369"/>
            <a:ext cx="2319061" cy="0"/>
          </a:xfrm>
          <a:prstGeom prst="straightConnector1">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AutoShape 2" descr="heck-304167_960_720.png">
            <a:extLst>
              <a:ext uri="{FF2B5EF4-FFF2-40B4-BE49-F238E27FC236}">
                <a16:creationId xmlns:a16="http://schemas.microsoft.com/office/drawing/2014/main" id="{C284B287-2ED0-D640-8A82-A732BEB673E8}"/>
              </a:ext>
            </a:extLst>
          </p:cNvPr>
          <p:cNvSpPr>
            <a:spLocks noChangeAspect="1" noChangeArrowheads="1"/>
          </p:cNvSpPr>
          <p:nvPr/>
        </p:nvSpPr>
        <p:spPr bwMode="auto">
          <a:xfrm>
            <a:off x="153988"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lumMod val="50000"/>
                  <a:lumOff val="50000"/>
                </a:schemeClr>
              </a:solidFill>
            </a:endParaRPr>
          </a:p>
        </p:txBody>
      </p:sp>
      <p:sp>
        <p:nvSpPr>
          <p:cNvPr id="28" name="TextBox 27">
            <a:extLst>
              <a:ext uri="{FF2B5EF4-FFF2-40B4-BE49-F238E27FC236}">
                <a16:creationId xmlns:a16="http://schemas.microsoft.com/office/drawing/2014/main" id="{C044A5AD-4506-6245-B785-87CDD6530B83}"/>
              </a:ext>
            </a:extLst>
          </p:cNvPr>
          <p:cNvSpPr txBox="1"/>
          <p:nvPr/>
        </p:nvSpPr>
        <p:spPr>
          <a:xfrm>
            <a:off x="8350258" y="3073332"/>
            <a:ext cx="1568275" cy="258531"/>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latin typeface="Franklin Gothic Book"/>
                <a:cs typeface="Franklin Gothic Book"/>
              </a:rPr>
              <a:t>SSH</a:t>
            </a:r>
          </a:p>
        </p:txBody>
      </p:sp>
      <p:sp>
        <p:nvSpPr>
          <p:cNvPr id="29" name="TextBox 28">
            <a:extLst>
              <a:ext uri="{FF2B5EF4-FFF2-40B4-BE49-F238E27FC236}">
                <a16:creationId xmlns:a16="http://schemas.microsoft.com/office/drawing/2014/main" id="{107E8342-6A13-4D40-876A-27CCEF4CBB5F}"/>
              </a:ext>
            </a:extLst>
          </p:cNvPr>
          <p:cNvSpPr txBox="1"/>
          <p:nvPr/>
        </p:nvSpPr>
        <p:spPr>
          <a:xfrm>
            <a:off x="7983068" y="2430847"/>
            <a:ext cx="1568275" cy="258531"/>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latin typeface="Franklin Gothic Book"/>
                <a:cs typeface="Franklin Gothic Book"/>
              </a:rPr>
              <a:t>HTTPS</a:t>
            </a:r>
          </a:p>
        </p:txBody>
      </p:sp>
      <p:sp>
        <p:nvSpPr>
          <p:cNvPr id="30" name="TextBox 29">
            <a:extLst>
              <a:ext uri="{FF2B5EF4-FFF2-40B4-BE49-F238E27FC236}">
                <a16:creationId xmlns:a16="http://schemas.microsoft.com/office/drawing/2014/main" id="{4C27BE35-0391-6C45-A456-8E03F2B02D32}"/>
              </a:ext>
            </a:extLst>
          </p:cNvPr>
          <p:cNvSpPr txBox="1"/>
          <p:nvPr/>
        </p:nvSpPr>
        <p:spPr>
          <a:xfrm>
            <a:off x="8029086" y="3814384"/>
            <a:ext cx="1568275" cy="258531"/>
          </a:xfrm>
          <a:prstGeom prst="rect">
            <a:avLst/>
          </a:prstGeom>
          <a:noFill/>
        </p:spPr>
        <p:txBody>
          <a:bodyPr wrap="square" rtlCol="0">
            <a:spAutoFit/>
          </a:bodyPr>
          <a:lstStyle/>
          <a:p>
            <a:pPr algn="ctr">
              <a:lnSpc>
                <a:spcPct val="90000"/>
              </a:lnSpc>
            </a:pPr>
            <a:r>
              <a:rPr lang="en-US" sz="1200" dirty="0">
                <a:solidFill>
                  <a:schemeClr val="tx2">
                    <a:lumMod val="65000"/>
                    <a:lumOff val="35000"/>
                  </a:schemeClr>
                </a:solidFill>
                <a:latin typeface="Franklin Gothic Book"/>
                <a:cs typeface="Franklin Gothic Book"/>
              </a:rPr>
              <a:t>HTTPS</a:t>
            </a:r>
          </a:p>
        </p:txBody>
      </p:sp>
      <p:sp>
        <p:nvSpPr>
          <p:cNvPr id="31" name="Rectangle 30">
            <a:extLst>
              <a:ext uri="{FF2B5EF4-FFF2-40B4-BE49-F238E27FC236}">
                <a16:creationId xmlns:a16="http://schemas.microsoft.com/office/drawing/2014/main" id="{714F76E3-4C70-D142-9129-64715290D350}"/>
              </a:ext>
            </a:extLst>
          </p:cNvPr>
          <p:cNvSpPr/>
          <p:nvPr/>
        </p:nvSpPr>
        <p:spPr>
          <a:xfrm>
            <a:off x="5705354" y="5532049"/>
            <a:ext cx="6552211" cy="1200329"/>
          </a:xfrm>
          <a:prstGeom prst="rect">
            <a:avLst/>
          </a:prstGeom>
        </p:spPr>
        <p:txBody>
          <a:bodyPr wrap="square">
            <a:spAutoFit/>
          </a:bodyPr>
          <a:lstStyle/>
          <a:p>
            <a:pPr lvl="1"/>
            <a:endParaRPr lang="en-AU" dirty="0">
              <a:solidFill>
                <a:schemeClr val="bg1">
                  <a:lumMod val="95000"/>
                </a:schemeClr>
              </a:solidFill>
            </a:endParaRPr>
          </a:p>
          <a:p>
            <a:pPr marL="0" lvl="1" indent="0">
              <a:buNone/>
            </a:pPr>
            <a:r>
              <a:rPr lang="en-AU" dirty="0">
                <a:solidFill>
                  <a:schemeClr val="tx2">
                    <a:lumMod val="50000"/>
                    <a:lumOff val="50000"/>
                  </a:schemeClr>
                </a:solidFill>
              </a:rPr>
              <a:t>https://github.com/F5Networks/f5-Ansible </a:t>
            </a:r>
          </a:p>
          <a:p>
            <a:pPr marL="0" lvl="1" indent="0">
              <a:buNone/>
            </a:pPr>
            <a:r>
              <a:rPr lang="en-AU" dirty="0">
                <a:solidFill>
                  <a:schemeClr val="tx2">
                    <a:lumMod val="50000"/>
                    <a:lumOff val="50000"/>
                  </a:schemeClr>
                </a:solidFill>
              </a:rPr>
              <a:t>http://clouddocs.f5.com/products/orchestration/ansible/devel/</a:t>
            </a:r>
          </a:p>
          <a:p>
            <a:pPr marL="0" lvl="1" indent="0">
              <a:buNone/>
            </a:pPr>
            <a:endParaRPr lang="en-US" dirty="0">
              <a:solidFill>
                <a:schemeClr val="bg1">
                  <a:lumMod val="95000"/>
                </a:schemeClr>
              </a:solidFill>
            </a:endParaRPr>
          </a:p>
        </p:txBody>
      </p:sp>
      <p:sp>
        <p:nvSpPr>
          <p:cNvPr id="32" name="Rectangle 31">
            <a:extLst>
              <a:ext uri="{FF2B5EF4-FFF2-40B4-BE49-F238E27FC236}">
                <a16:creationId xmlns:a16="http://schemas.microsoft.com/office/drawing/2014/main" id="{AD896818-B29D-414B-83BF-4CCC59E9A0B6}"/>
              </a:ext>
            </a:extLst>
          </p:cNvPr>
          <p:cNvSpPr/>
          <p:nvPr/>
        </p:nvSpPr>
        <p:spPr>
          <a:xfrm>
            <a:off x="513321" y="3618446"/>
            <a:ext cx="5479774" cy="2616101"/>
          </a:xfrm>
          <a:prstGeom prst="rect">
            <a:avLst/>
          </a:prstGeom>
        </p:spPr>
        <p:txBody>
          <a:bodyPr wrap="square">
            <a:spAutoFit/>
          </a:bodyPr>
          <a:lstStyle/>
          <a:p>
            <a:pPr lvl="1"/>
            <a:r>
              <a:rPr lang="en-AU" sz="2800" dirty="0">
                <a:solidFill>
                  <a:schemeClr val="tx2">
                    <a:lumMod val="65000"/>
                    <a:lumOff val="35000"/>
                  </a:schemeClr>
                </a:solidFill>
              </a:rPr>
              <a:t>Ansible Modules:</a:t>
            </a:r>
          </a:p>
          <a:p>
            <a:pPr lvl="1"/>
            <a:r>
              <a:rPr lang="en-AU" sz="2800" dirty="0">
                <a:solidFill>
                  <a:schemeClr val="tx2">
                    <a:lumMod val="65000"/>
                    <a:lumOff val="35000"/>
                  </a:schemeClr>
                </a:solidFill>
              </a:rPr>
              <a:t>F5 – 65  ( 96 in v2.6)</a:t>
            </a:r>
          </a:p>
          <a:p>
            <a:pPr lvl="1"/>
            <a:r>
              <a:rPr lang="en-AU" sz="2800" dirty="0">
                <a:solidFill>
                  <a:schemeClr val="tx2">
                    <a:lumMod val="65000"/>
                    <a:lumOff val="35000"/>
                  </a:schemeClr>
                </a:solidFill>
              </a:rPr>
              <a:t>PAN – 24</a:t>
            </a:r>
          </a:p>
          <a:p>
            <a:pPr lvl="1"/>
            <a:r>
              <a:rPr lang="en-AU" sz="2800" dirty="0">
                <a:solidFill>
                  <a:schemeClr val="tx2">
                    <a:lumMod val="65000"/>
                    <a:lumOff val="35000"/>
                  </a:schemeClr>
                </a:solidFill>
              </a:rPr>
              <a:t>Cisco Routes/Switches – 97</a:t>
            </a:r>
          </a:p>
          <a:p>
            <a:pPr lvl="1"/>
            <a:r>
              <a:rPr lang="en-AU" sz="2800" dirty="0">
                <a:solidFill>
                  <a:schemeClr val="tx2">
                    <a:lumMod val="65000"/>
                    <a:lumOff val="35000"/>
                  </a:schemeClr>
                </a:solidFill>
              </a:rPr>
              <a:t>Cisco ACI – 51</a:t>
            </a:r>
          </a:p>
          <a:p>
            <a:pPr lvl="1"/>
            <a:r>
              <a:rPr lang="en-AU" sz="2400" dirty="0">
                <a:solidFill>
                  <a:schemeClr val="tx2">
                    <a:lumMod val="65000"/>
                    <a:lumOff val="35000"/>
                  </a:schemeClr>
                </a:solidFill>
              </a:rPr>
              <a:t> </a:t>
            </a:r>
          </a:p>
        </p:txBody>
      </p:sp>
    </p:spTree>
    <p:extLst>
      <p:ext uri="{BB962C8B-B14F-4D97-AF65-F5344CB8AC3E}">
        <p14:creationId xmlns:p14="http://schemas.microsoft.com/office/powerpoint/2010/main" val="268030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9AE-2F59-6940-9218-D9D38233947A}"/>
              </a:ext>
            </a:extLst>
          </p:cNvPr>
          <p:cNvSpPr>
            <a:spLocks noGrp="1"/>
          </p:cNvSpPr>
          <p:nvPr>
            <p:ph type="ctrTitle"/>
          </p:nvPr>
        </p:nvSpPr>
        <p:spPr/>
        <p:txBody>
          <a:bodyPr/>
          <a:lstStyle/>
          <a:p>
            <a:r>
              <a:rPr lang="en-US" dirty="0"/>
              <a:t>Presentation </a:t>
            </a:r>
            <a:br>
              <a:rPr lang="en-US" dirty="0"/>
            </a:br>
            <a:r>
              <a:rPr lang="en-US" dirty="0"/>
              <a:t>Title Placeholder</a:t>
            </a:r>
          </a:p>
        </p:txBody>
      </p:sp>
      <p:sp>
        <p:nvSpPr>
          <p:cNvPr id="3" name="Subtitle 2">
            <a:extLst>
              <a:ext uri="{FF2B5EF4-FFF2-40B4-BE49-F238E27FC236}">
                <a16:creationId xmlns:a16="http://schemas.microsoft.com/office/drawing/2014/main" id="{D7ED04F3-AC1A-154B-95EC-0D78D82550C5}"/>
              </a:ext>
            </a:extLst>
          </p:cNvPr>
          <p:cNvSpPr>
            <a:spLocks noGrp="1"/>
          </p:cNvSpPr>
          <p:nvPr>
            <p:ph type="subTitle" idx="1"/>
          </p:nvPr>
        </p:nvSpPr>
        <p:spPr/>
        <p:txBody>
          <a:bodyPr/>
          <a:lstStyle/>
          <a:p>
            <a:pPr lvl="0"/>
            <a:r>
              <a:rPr lang="en-US" dirty="0"/>
              <a:t>Speaker Name, Job Title</a:t>
            </a:r>
          </a:p>
        </p:txBody>
      </p:sp>
      <p:sp>
        <p:nvSpPr>
          <p:cNvPr id="4" name="Text Placeholder 3">
            <a:extLst>
              <a:ext uri="{FF2B5EF4-FFF2-40B4-BE49-F238E27FC236}">
                <a16:creationId xmlns:a16="http://schemas.microsoft.com/office/drawing/2014/main" id="{AE5A278D-F47E-204F-B116-A4AEDA8DBEE9}"/>
              </a:ext>
            </a:extLst>
          </p:cNvPr>
          <p:cNvSpPr>
            <a:spLocks noGrp="1"/>
          </p:cNvSpPr>
          <p:nvPr>
            <p:ph type="body" sz="quarter" idx="12"/>
          </p:nvPr>
        </p:nvSpPr>
        <p:spPr/>
        <p:txBody>
          <a:bodyPr/>
          <a:lstStyle/>
          <a:p>
            <a:r>
              <a:rPr lang="en-US" dirty="0"/>
              <a:t>Date Placeholder: Month, Day, Year</a:t>
            </a:r>
          </a:p>
          <a:p>
            <a:endParaRPr lang="en-US" dirty="0"/>
          </a:p>
        </p:txBody>
      </p:sp>
    </p:spTree>
    <p:extLst>
      <p:ext uri="{BB962C8B-B14F-4D97-AF65-F5344CB8AC3E}">
        <p14:creationId xmlns:p14="http://schemas.microsoft.com/office/powerpoint/2010/main" val="26784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3EBDD3-0243-8343-BE8B-FA02164F5278}"/>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8D5A5D49-E287-904A-8CE9-BE27CD6D298E}"/>
              </a:ext>
            </a:extLst>
          </p:cNvPr>
          <p:cNvSpPr>
            <a:spLocks noGrp="1"/>
          </p:cNvSpPr>
          <p:nvPr>
            <p:ph type="sldNum" sz="quarter" idx="11"/>
          </p:nvPr>
        </p:nvSpPr>
        <p:spPr/>
        <p:txBody>
          <a:bodyPr/>
          <a:lstStyle/>
          <a:p>
            <a:fld id="{49DF86D6-4B9D-4B83-AF23-D696D3CD110A}" type="slidenum">
              <a:rPr lang="en-US" smtClean="0"/>
              <a:pPr/>
              <a:t>20</a:t>
            </a:fld>
            <a:endParaRPr lang="en-US" dirty="0"/>
          </a:p>
        </p:txBody>
      </p:sp>
      <p:sp>
        <p:nvSpPr>
          <p:cNvPr id="5" name="Content Placeholder 4">
            <a:extLst>
              <a:ext uri="{FF2B5EF4-FFF2-40B4-BE49-F238E27FC236}">
                <a16:creationId xmlns:a16="http://schemas.microsoft.com/office/drawing/2014/main" id="{D58F8FD0-D7B9-1047-918B-9BD3EDE8DFA0}"/>
              </a:ext>
            </a:extLst>
          </p:cNvPr>
          <p:cNvSpPr txBox="1">
            <a:spLocks/>
          </p:cNvSpPr>
          <p:nvPr/>
        </p:nvSpPr>
        <p:spPr>
          <a:xfrm>
            <a:off x="501522" y="237010"/>
            <a:ext cx="9597541" cy="748296"/>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charset="0"/>
              <a:buNone/>
            </a:pPr>
            <a:r>
              <a:rPr lang="en-US" dirty="0">
                <a:solidFill>
                  <a:schemeClr val="tx2"/>
                </a:solidFill>
              </a:rPr>
              <a:t>BIG-IP Administrative work in minutes</a:t>
            </a:r>
          </a:p>
        </p:txBody>
      </p:sp>
      <p:sp>
        <p:nvSpPr>
          <p:cNvPr id="6" name="Rounded Rectangle 6">
            <a:extLst>
              <a:ext uri="{FF2B5EF4-FFF2-40B4-BE49-F238E27FC236}">
                <a16:creationId xmlns:a16="http://schemas.microsoft.com/office/drawing/2014/main" id="{EB970DDE-4F38-5F4D-A2E9-683C78DC0DD0}"/>
              </a:ext>
            </a:extLst>
          </p:cNvPr>
          <p:cNvSpPr/>
          <p:nvPr/>
        </p:nvSpPr>
        <p:spPr>
          <a:xfrm>
            <a:off x="1893188" y="1216056"/>
            <a:ext cx="2080664"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ONBOARDING </a:t>
            </a:r>
          </a:p>
        </p:txBody>
      </p:sp>
      <p:sp>
        <p:nvSpPr>
          <p:cNvPr id="7" name="Rounded Rectangle 7">
            <a:extLst>
              <a:ext uri="{FF2B5EF4-FFF2-40B4-BE49-F238E27FC236}">
                <a16:creationId xmlns:a16="http://schemas.microsoft.com/office/drawing/2014/main" id="{826EC935-5144-604A-A559-D41C80379015}"/>
              </a:ext>
            </a:extLst>
          </p:cNvPr>
          <p:cNvSpPr/>
          <p:nvPr/>
        </p:nvSpPr>
        <p:spPr>
          <a:xfrm>
            <a:off x="3657603" y="2622759"/>
            <a:ext cx="1469920"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Provision Modules</a:t>
            </a:r>
          </a:p>
        </p:txBody>
      </p:sp>
      <p:sp>
        <p:nvSpPr>
          <p:cNvPr id="8" name="Rounded Rectangle 8">
            <a:extLst>
              <a:ext uri="{FF2B5EF4-FFF2-40B4-BE49-F238E27FC236}">
                <a16:creationId xmlns:a16="http://schemas.microsoft.com/office/drawing/2014/main" id="{442437B3-84CA-FC4E-B6DD-A5AE960588BD}"/>
              </a:ext>
            </a:extLst>
          </p:cNvPr>
          <p:cNvSpPr/>
          <p:nvPr/>
        </p:nvSpPr>
        <p:spPr>
          <a:xfrm>
            <a:off x="2425078" y="2622759"/>
            <a:ext cx="1016884"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NTP</a:t>
            </a:r>
          </a:p>
        </p:txBody>
      </p:sp>
      <p:sp>
        <p:nvSpPr>
          <p:cNvPr id="9" name="Rounded Rectangle 9">
            <a:extLst>
              <a:ext uri="{FF2B5EF4-FFF2-40B4-BE49-F238E27FC236}">
                <a16:creationId xmlns:a16="http://schemas.microsoft.com/office/drawing/2014/main" id="{D74F26F7-EC1B-4640-AF3F-D5E7FCBCF2A4}"/>
              </a:ext>
            </a:extLst>
          </p:cNvPr>
          <p:cNvSpPr/>
          <p:nvPr/>
        </p:nvSpPr>
        <p:spPr>
          <a:xfrm>
            <a:off x="1206270" y="2622759"/>
            <a:ext cx="1003167"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DNS</a:t>
            </a:r>
          </a:p>
        </p:txBody>
      </p:sp>
      <p:sp>
        <p:nvSpPr>
          <p:cNvPr id="10" name="Rounded Rectangle 10">
            <a:extLst>
              <a:ext uri="{FF2B5EF4-FFF2-40B4-BE49-F238E27FC236}">
                <a16:creationId xmlns:a16="http://schemas.microsoft.com/office/drawing/2014/main" id="{D4D499DF-A9F8-5546-86A1-1F4992DE5BE5}"/>
              </a:ext>
            </a:extLst>
          </p:cNvPr>
          <p:cNvSpPr/>
          <p:nvPr/>
        </p:nvSpPr>
        <p:spPr>
          <a:xfrm>
            <a:off x="6817001" y="2617395"/>
            <a:ext cx="1210089"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Virtual Servers</a:t>
            </a:r>
          </a:p>
        </p:txBody>
      </p:sp>
      <p:sp>
        <p:nvSpPr>
          <p:cNvPr id="11" name="Rounded Rectangle 11">
            <a:extLst>
              <a:ext uri="{FF2B5EF4-FFF2-40B4-BE49-F238E27FC236}">
                <a16:creationId xmlns:a16="http://schemas.microsoft.com/office/drawing/2014/main" id="{70DD29FC-4603-C44D-9C65-44709B63293A}"/>
              </a:ext>
            </a:extLst>
          </p:cNvPr>
          <p:cNvSpPr/>
          <p:nvPr/>
        </p:nvSpPr>
        <p:spPr>
          <a:xfrm>
            <a:off x="10318917" y="2606884"/>
            <a:ext cx="1416623"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Nodes</a:t>
            </a:r>
          </a:p>
        </p:txBody>
      </p:sp>
      <p:sp>
        <p:nvSpPr>
          <p:cNvPr id="12" name="Rounded Rectangle 12">
            <a:extLst>
              <a:ext uri="{FF2B5EF4-FFF2-40B4-BE49-F238E27FC236}">
                <a16:creationId xmlns:a16="http://schemas.microsoft.com/office/drawing/2014/main" id="{5774AFD6-CD63-6C4E-9D32-04F6831CC7B4}"/>
              </a:ext>
            </a:extLst>
          </p:cNvPr>
          <p:cNvSpPr/>
          <p:nvPr/>
        </p:nvSpPr>
        <p:spPr>
          <a:xfrm>
            <a:off x="8242731" y="2617395"/>
            <a:ext cx="1856332"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Pool Members</a:t>
            </a:r>
          </a:p>
        </p:txBody>
      </p:sp>
      <p:sp>
        <p:nvSpPr>
          <p:cNvPr id="13" name="Rounded Rectangle 6">
            <a:extLst>
              <a:ext uri="{FF2B5EF4-FFF2-40B4-BE49-F238E27FC236}">
                <a16:creationId xmlns:a16="http://schemas.microsoft.com/office/drawing/2014/main" id="{8B9A7475-01A0-E54C-9BD8-982D845E3B18}"/>
              </a:ext>
            </a:extLst>
          </p:cNvPr>
          <p:cNvSpPr/>
          <p:nvPr/>
        </p:nvSpPr>
        <p:spPr>
          <a:xfrm>
            <a:off x="8242731" y="1209980"/>
            <a:ext cx="1865884"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App Services</a:t>
            </a:r>
          </a:p>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Enable/Disable </a:t>
            </a:r>
          </a:p>
        </p:txBody>
      </p:sp>
      <p:sp>
        <p:nvSpPr>
          <p:cNvPr id="14" name="Rounded Rectangle 6">
            <a:extLst>
              <a:ext uri="{FF2B5EF4-FFF2-40B4-BE49-F238E27FC236}">
                <a16:creationId xmlns:a16="http://schemas.microsoft.com/office/drawing/2014/main" id="{D6AE38D4-7C42-C746-8250-7C3F779F6032}"/>
              </a:ext>
            </a:extLst>
          </p:cNvPr>
          <p:cNvSpPr/>
          <p:nvPr/>
        </p:nvSpPr>
        <p:spPr>
          <a:xfrm>
            <a:off x="1933227" y="4283384"/>
            <a:ext cx="2171944"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Application Readiness </a:t>
            </a:r>
          </a:p>
        </p:txBody>
      </p:sp>
      <p:sp>
        <p:nvSpPr>
          <p:cNvPr id="15" name="Rounded Rectangle 9">
            <a:extLst>
              <a:ext uri="{FF2B5EF4-FFF2-40B4-BE49-F238E27FC236}">
                <a16:creationId xmlns:a16="http://schemas.microsoft.com/office/drawing/2014/main" id="{0353A28E-318A-3948-984B-FABE46C6B211}"/>
              </a:ext>
            </a:extLst>
          </p:cNvPr>
          <p:cNvSpPr/>
          <p:nvPr/>
        </p:nvSpPr>
        <p:spPr>
          <a:xfrm>
            <a:off x="1033183" y="5479232"/>
            <a:ext cx="1130239"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Create Policies</a:t>
            </a:r>
          </a:p>
        </p:txBody>
      </p:sp>
      <p:sp>
        <p:nvSpPr>
          <p:cNvPr id="16" name="Rounded Rectangle 8">
            <a:extLst>
              <a:ext uri="{FF2B5EF4-FFF2-40B4-BE49-F238E27FC236}">
                <a16:creationId xmlns:a16="http://schemas.microsoft.com/office/drawing/2014/main" id="{795908A5-9E89-9247-B78C-BC2BCAC4FA54}"/>
              </a:ext>
            </a:extLst>
          </p:cNvPr>
          <p:cNvSpPr/>
          <p:nvPr/>
        </p:nvSpPr>
        <p:spPr>
          <a:xfrm>
            <a:off x="2296339" y="5479232"/>
            <a:ext cx="1361264"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Run BIG-IP commands</a:t>
            </a:r>
          </a:p>
        </p:txBody>
      </p:sp>
      <p:sp>
        <p:nvSpPr>
          <p:cNvPr id="17" name="Rounded Rectangle 8">
            <a:extLst>
              <a:ext uri="{FF2B5EF4-FFF2-40B4-BE49-F238E27FC236}">
                <a16:creationId xmlns:a16="http://schemas.microsoft.com/office/drawing/2014/main" id="{2C4A5479-2116-3747-8BCB-1070FCBF966A}"/>
              </a:ext>
            </a:extLst>
          </p:cNvPr>
          <p:cNvSpPr/>
          <p:nvPr/>
        </p:nvSpPr>
        <p:spPr>
          <a:xfrm>
            <a:off x="3747827" y="5463013"/>
            <a:ext cx="1232525"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Upload</a:t>
            </a:r>
          </a:p>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iRules</a:t>
            </a:r>
          </a:p>
        </p:txBody>
      </p:sp>
      <p:sp>
        <p:nvSpPr>
          <p:cNvPr id="18" name="Rounded Rectangle 6">
            <a:extLst>
              <a:ext uri="{FF2B5EF4-FFF2-40B4-BE49-F238E27FC236}">
                <a16:creationId xmlns:a16="http://schemas.microsoft.com/office/drawing/2014/main" id="{23A8E1A2-9BCE-9645-9596-DB6525EE559A}"/>
              </a:ext>
            </a:extLst>
          </p:cNvPr>
          <p:cNvSpPr/>
          <p:nvPr/>
        </p:nvSpPr>
        <p:spPr>
          <a:xfrm>
            <a:off x="8187973" y="4283384"/>
            <a:ext cx="2171944"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Application deployment </a:t>
            </a:r>
          </a:p>
        </p:txBody>
      </p:sp>
      <p:sp>
        <p:nvSpPr>
          <p:cNvPr id="19" name="Rounded Rectangle 8">
            <a:extLst>
              <a:ext uri="{FF2B5EF4-FFF2-40B4-BE49-F238E27FC236}">
                <a16:creationId xmlns:a16="http://schemas.microsoft.com/office/drawing/2014/main" id="{2D244822-A1C9-AF46-8EBD-222FAAFCAEF3}"/>
              </a:ext>
            </a:extLst>
          </p:cNvPr>
          <p:cNvSpPr/>
          <p:nvPr/>
        </p:nvSpPr>
        <p:spPr>
          <a:xfrm>
            <a:off x="8657683" y="5463013"/>
            <a:ext cx="1232525" cy="731520"/>
          </a:xfrm>
          <a:prstGeom prst="roundRect">
            <a:avLst/>
          </a:prstGeom>
          <a:solidFill>
            <a:schemeClr val="accent4">
              <a:lumMod val="40000"/>
              <a:lumOff val="60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err="1">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rPr>
              <a:t>iApps</a:t>
            </a:r>
            <a:endParaRPr lang="en-US" sz="1600" dirty="0">
              <a:ln w="0"/>
              <a:solidFill>
                <a:schemeClr val="bg1"/>
              </a:solidFill>
              <a:effectLst>
                <a:outerShdw blurRad="38100" dist="19050" dir="2700000" algn="tl" rotWithShape="0">
                  <a:schemeClr val="dk1">
                    <a:alpha val="40000"/>
                  </a:schemeClr>
                </a:outerShdw>
              </a:effectLst>
              <a:latin typeface="Open Sans" charset="0"/>
              <a:ea typeface="Open Sans" charset="0"/>
              <a:cs typeface="Open Sans" charset="0"/>
            </a:endParaRPr>
          </a:p>
        </p:txBody>
      </p:sp>
      <p:cxnSp>
        <p:nvCxnSpPr>
          <p:cNvPr id="20" name="Straight Connector 19">
            <a:extLst>
              <a:ext uri="{FF2B5EF4-FFF2-40B4-BE49-F238E27FC236}">
                <a16:creationId xmlns:a16="http://schemas.microsoft.com/office/drawing/2014/main" id="{240483F2-36CB-9141-B804-5452AD35E87C}"/>
              </a:ext>
            </a:extLst>
          </p:cNvPr>
          <p:cNvCxnSpPr/>
          <p:nvPr/>
        </p:nvCxnSpPr>
        <p:spPr>
          <a:xfrm>
            <a:off x="6125099" y="852773"/>
            <a:ext cx="64173" cy="6005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B79624C-E367-A74A-98D8-D74257035618}"/>
              </a:ext>
            </a:extLst>
          </p:cNvPr>
          <p:cNvCxnSpPr>
            <a:cxnSpLocks/>
          </p:cNvCxnSpPr>
          <p:nvPr/>
        </p:nvCxnSpPr>
        <p:spPr>
          <a:xfrm flipV="1">
            <a:off x="30714" y="3717561"/>
            <a:ext cx="12161287" cy="599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5413FC1-CF29-ED4D-8FD0-5C151B474A80}"/>
              </a:ext>
            </a:extLst>
          </p:cNvPr>
          <p:cNvCxnSpPr>
            <a:cxnSpLocks/>
            <a:stCxn id="6" idx="2"/>
            <a:endCxn id="9" idx="0"/>
          </p:cNvCxnSpPr>
          <p:nvPr/>
        </p:nvCxnSpPr>
        <p:spPr>
          <a:xfrm flipH="1">
            <a:off x="1707853" y="1947577"/>
            <a:ext cx="1225667" cy="6751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1DCDCDD-5637-F64B-8005-98BBFCCA32A1}"/>
              </a:ext>
            </a:extLst>
          </p:cNvPr>
          <p:cNvCxnSpPr>
            <a:cxnSpLocks/>
            <a:stCxn id="6" idx="2"/>
            <a:endCxn id="8" idx="0"/>
          </p:cNvCxnSpPr>
          <p:nvPr/>
        </p:nvCxnSpPr>
        <p:spPr>
          <a:xfrm>
            <a:off x="2933520" y="1947577"/>
            <a:ext cx="0" cy="6751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547F801-8685-0743-BCCD-468B975125EA}"/>
              </a:ext>
            </a:extLst>
          </p:cNvPr>
          <p:cNvCxnSpPr>
            <a:cxnSpLocks/>
            <a:stCxn id="6" idx="2"/>
            <a:endCxn id="7" idx="0"/>
          </p:cNvCxnSpPr>
          <p:nvPr/>
        </p:nvCxnSpPr>
        <p:spPr>
          <a:xfrm>
            <a:off x="2933520" y="1947577"/>
            <a:ext cx="1459043" cy="6751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039B66B-EE2F-B64C-B4C8-E931C8DB7FBC}"/>
              </a:ext>
            </a:extLst>
          </p:cNvPr>
          <p:cNvCxnSpPr>
            <a:cxnSpLocks/>
          </p:cNvCxnSpPr>
          <p:nvPr/>
        </p:nvCxnSpPr>
        <p:spPr>
          <a:xfrm>
            <a:off x="9175674" y="1941501"/>
            <a:ext cx="1806813" cy="615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228323E-28EF-5E4D-8394-44F0F2055C4E}"/>
              </a:ext>
            </a:extLst>
          </p:cNvPr>
          <p:cNvCxnSpPr>
            <a:cxnSpLocks/>
            <a:stCxn id="13" idx="2"/>
            <a:endCxn id="12" idx="0"/>
          </p:cNvCxnSpPr>
          <p:nvPr/>
        </p:nvCxnSpPr>
        <p:spPr>
          <a:xfrm flipH="1">
            <a:off x="9170897" y="1941501"/>
            <a:ext cx="4776" cy="675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72EDDB2-7B84-FB46-BCAD-CABD217681BD}"/>
              </a:ext>
            </a:extLst>
          </p:cNvPr>
          <p:cNvCxnSpPr>
            <a:cxnSpLocks/>
            <a:stCxn id="13" idx="2"/>
            <a:endCxn id="10" idx="0"/>
          </p:cNvCxnSpPr>
          <p:nvPr/>
        </p:nvCxnSpPr>
        <p:spPr>
          <a:xfrm flipH="1">
            <a:off x="7422046" y="1941501"/>
            <a:ext cx="1753628" cy="675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1F09A16-4961-064B-BC90-AD3566AF3057}"/>
              </a:ext>
            </a:extLst>
          </p:cNvPr>
          <p:cNvCxnSpPr>
            <a:cxnSpLocks/>
            <a:stCxn id="14" idx="2"/>
            <a:endCxn id="17" idx="0"/>
          </p:cNvCxnSpPr>
          <p:nvPr/>
        </p:nvCxnSpPr>
        <p:spPr>
          <a:xfrm>
            <a:off x="3019199" y="5014904"/>
            <a:ext cx="1344891" cy="448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8BD9984-DC27-424F-912C-9880C0F2947B}"/>
              </a:ext>
            </a:extLst>
          </p:cNvPr>
          <p:cNvCxnSpPr>
            <a:cxnSpLocks/>
            <a:stCxn id="14" idx="2"/>
            <a:endCxn id="15" idx="0"/>
          </p:cNvCxnSpPr>
          <p:nvPr/>
        </p:nvCxnSpPr>
        <p:spPr>
          <a:xfrm flipH="1">
            <a:off x="1598303" y="5014904"/>
            <a:ext cx="1420896" cy="464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6091A35-5A8C-BE46-9F5B-2294B9D2A75E}"/>
              </a:ext>
            </a:extLst>
          </p:cNvPr>
          <p:cNvCxnSpPr>
            <a:cxnSpLocks/>
            <a:stCxn id="14" idx="2"/>
            <a:endCxn id="16" idx="0"/>
          </p:cNvCxnSpPr>
          <p:nvPr/>
        </p:nvCxnSpPr>
        <p:spPr>
          <a:xfrm flipH="1">
            <a:off x="2976971" y="5014904"/>
            <a:ext cx="42228" cy="464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22754C1-A4A3-964A-BFF3-B33D84964617}"/>
              </a:ext>
            </a:extLst>
          </p:cNvPr>
          <p:cNvCxnSpPr>
            <a:cxnSpLocks/>
            <a:stCxn id="18" idx="2"/>
            <a:endCxn id="19" idx="0"/>
          </p:cNvCxnSpPr>
          <p:nvPr/>
        </p:nvCxnSpPr>
        <p:spPr>
          <a:xfrm>
            <a:off x="9273945" y="5014904"/>
            <a:ext cx="0" cy="448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ounded Rectangle 126">
            <a:extLst>
              <a:ext uri="{FF2B5EF4-FFF2-40B4-BE49-F238E27FC236}">
                <a16:creationId xmlns:a16="http://schemas.microsoft.com/office/drawing/2014/main" id="{6D81FCA6-C66F-724F-9B14-7FDC2C452969}"/>
              </a:ext>
            </a:extLst>
          </p:cNvPr>
          <p:cNvSpPr/>
          <p:nvPr/>
        </p:nvSpPr>
        <p:spPr>
          <a:xfrm>
            <a:off x="501521" y="1080800"/>
            <a:ext cx="5157216" cy="2363609"/>
          </a:xfrm>
          <a:prstGeom prst="roundRect">
            <a:avLst>
              <a:gd name="adj" fmla="val 5856"/>
            </a:avLst>
          </a:prstGeom>
          <a:noFill/>
          <a:ln w="25400">
            <a:solidFill>
              <a:srgbClr val="4D4D4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1"/>
              </a:solidFill>
            </a:endParaRPr>
          </a:p>
        </p:txBody>
      </p:sp>
      <p:sp>
        <p:nvSpPr>
          <p:cNvPr id="33" name="Rounded Rectangle 126">
            <a:extLst>
              <a:ext uri="{FF2B5EF4-FFF2-40B4-BE49-F238E27FC236}">
                <a16:creationId xmlns:a16="http://schemas.microsoft.com/office/drawing/2014/main" id="{A31CF1CD-ED4C-0548-A526-A4D3F8015DC8}"/>
              </a:ext>
            </a:extLst>
          </p:cNvPr>
          <p:cNvSpPr/>
          <p:nvPr/>
        </p:nvSpPr>
        <p:spPr>
          <a:xfrm>
            <a:off x="501521" y="4037514"/>
            <a:ext cx="5157216" cy="2363609"/>
          </a:xfrm>
          <a:prstGeom prst="roundRect">
            <a:avLst>
              <a:gd name="adj" fmla="val 5856"/>
            </a:avLst>
          </a:prstGeom>
          <a:no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1"/>
              </a:solidFill>
            </a:endParaRPr>
          </a:p>
        </p:txBody>
      </p:sp>
      <p:sp>
        <p:nvSpPr>
          <p:cNvPr id="34" name="Rounded Rectangle 126">
            <a:extLst>
              <a:ext uri="{FF2B5EF4-FFF2-40B4-BE49-F238E27FC236}">
                <a16:creationId xmlns:a16="http://schemas.microsoft.com/office/drawing/2014/main" id="{3A702FF3-636E-B541-872E-B4D2C7064295}"/>
              </a:ext>
            </a:extLst>
          </p:cNvPr>
          <p:cNvSpPr/>
          <p:nvPr/>
        </p:nvSpPr>
        <p:spPr>
          <a:xfrm>
            <a:off x="6655633" y="1093960"/>
            <a:ext cx="5157216" cy="2363609"/>
          </a:xfrm>
          <a:prstGeom prst="roundRect">
            <a:avLst>
              <a:gd name="adj" fmla="val 5856"/>
            </a:avLst>
          </a:prstGeom>
          <a:no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1"/>
              </a:solidFill>
            </a:endParaRPr>
          </a:p>
        </p:txBody>
      </p:sp>
      <p:sp>
        <p:nvSpPr>
          <p:cNvPr id="35" name="Rounded Rectangle 126">
            <a:extLst>
              <a:ext uri="{FF2B5EF4-FFF2-40B4-BE49-F238E27FC236}">
                <a16:creationId xmlns:a16="http://schemas.microsoft.com/office/drawing/2014/main" id="{3CFF76F4-7795-B04D-8FE5-B389B9580897}"/>
              </a:ext>
            </a:extLst>
          </p:cNvPr>
          <p:cNvSpPr/>
          <p:nvPr/>
        </p:nvSpPr>
        <p:spPr>
          <a:xfrm>
            <a:off x="6655633" y="3978944"/>
            <a:ext cx="5157216" cy="2422179"/>
          </a:xfrm>
          <a:prstGeom prst="roundRect">
            <a:avLst>
              <a:gd name="adj" fmla="val 5856"/>
            </a:avLst>
          </a:prstGeom>
          <a:no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1"/>
              </a:solidFill>
            </a:endParaRPr>
          </a:p>
        </p:txBody>
      </p:sp>
    </p:spTree>
    <p:extLst>
      <p:ext uri="{BB962C8B-B14F-4D97-AF65-F5344CB8AC3E}">
        <p14:creationId xmlns:p14="http://schemas.microsoft.com/office/powerpoint/2010/main" val="254713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32" grpId="0" animBg="1"/>
      <p:bldP spid="33" grpId="0" animBg="1"/>
      <p:bldP spid="34"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7929" y="0"/>
            <a:ext cx="6085295" cy="6454588"/>
          </a:xfrm>
          <a:prstGeom prst="rect">
            <a:avLst/>
          </a:prstGeom>
        </p:spPr>
      </p:pic>
      <p:sp>
        <p:nvSpPr>
          <p:cNvPr id="10" name="Rectangle 9">
            <a:extLst>
              <a:ext uri="{FF2B5EF4-FFF2-40B4-BE49-F238E27FC236}">
                <a16:creationId xmlns:a16="http://schemas.microsoft.com/office/drawing/2014/main" id="{4DDF883C-660A-DF4A-87FA-9DD6782036DB}"/>
              </a:ext>
            </a:extLst>
          </p:cNvPr>
          <p:cNvSpPr/>
          <p:nvPr/>
        </p:nvSpPr>
        <p:spPr>
          <a:xfrm>
            <a:off x="6588512" y="495627"/>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Lab 4</a:t>
            </a:r>
          </a:p>
        </p:txBody>
      </p:sp>
      <p:sp>
        <p:nvSpPr>
          <p:cNvPr id="11" name="Rectangle 10">
            <a:extLst>
              <a:ext uri="{FF2B5EF4-FFF2-40B4-BE49-F238E27FC236}">
                <a16:creationId xmlns:a16="http://schemas.microsoft.com/office/drawing/2014/main" id="{EE5DD20D-25F5-BC47-ACB5-F6C5AD812237}"/>
              </a:ext>
            </a:extLst>
          </p:cNvPr>
          <p:cNvSpPr/>
          <p:nvPr/>
        </p:nvSpPr>
        <p:spPr>
          <a:xfrm>
            <a:off x="6588512" y="1410028"/>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In this lab you will automate app security services to protect the </a:t>
            </a:r>
            <a:r>
              <a:rPr lang="en-US" sz="2400" spc="-20" dirty="0" err="1">
                <a:solidFill>
                  <a:schemeClr val="tx2"/>
                </a:solidFill>
              </a:rPr>
              <a:t>hackazon</a:t>
            </a:r>
            <a:r>
              <a:rPr lang="en-US" sz="2400" spc="-20" dirty="0">
                <a:solidFill>
                  <a:schemeClr val="tx2"/>
                </a:solidFill>
              </a:rPr>
              <a:t> app.</a:t>
            </a:r>
          </a:p>
        </p:txBody>
      </p:sp>
      <p:sp>
        <p:nvSpPr>
          <p:cNvPr id="12" name="Content Placeholder 7">
            <a:extLst>
              <a:ext uri="{FF2B5EF4-FFF2-40B4-BE49-F238E27FC236}">
                <a16:creationId xmlns:a16="http://schemas.microsoft.com/office/drawing/2014/main" id="{EBC0DCBF-671A-7344-BC49-38B10C673337}"/>
              </a:ext>
            </a:extLst>
          </p:cNvPr>
          <p:cNvSpPr txBox="1">
            <a:spLocks/>
          </p:cNvSpPr>
          <p:nvPr/>
        </p:nvSpPr>
        <p:spPr>
          <a:xfrm>
            <a:off x="6588512" y="2774197"/>
            <a:ext cx="5298688" cy="3626602"/>
          </a:xfrm>
          <a:prstGeom prst="rect">
            <a:avLst/>
          </a:prstGeom>
        </p:spPr>
        <p:txBody>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0" dirty="0"/>
              <a:t>Deploy Super-NetOps host</a:t>
            </a:r>
          </a:p>
          <a:p>
            <a:pPr marL="342900" indent="-342900">
              <a:buFont typeface="Arial" panose="020B0604020202020204" pitchFamily="34" charset="0"/>
              <a:buChar char="•"/>
            </a:pPr>
            <a:r>
              <a:rPr lang="en-US" sz="2400" b="0" dirty="0"/>
              <a:t>Deploy </a:t>
            </a:r>
            <a:r>
              <a:rPr lang="en-US" sz="2400" b="0" dirty="0" err="1"/>
              <a:t>Hackazon</a:t>
            </a:r>
            <a:r>
              <a:rPr lang="en-US" sz="2400" b="0" dirty="0"/>
              <a:t> App using F5 Declarative AS3 template</a:t>
            </a:r>
          </a:p>
          <a:p>
            <a:pPr>
              <a:buNone/>
            </a:pPr>
            <a:endParaRPr lang="en-US" b="0" dirty="0"/>
          </a:p>
        </p:txBody>
      </p:sp>
    </p:spTree>
    <p:extLst>
      <p:ext uri="{BB962C8B-B14F-4D97-AF65-F5344CB8AC3E}">
        <p14:creationId xmlns:p14="http://schemas.microsoft.com/office/powerpoint/2010/main" val="2933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007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A9DA-3261-5048-8D7E-DB6713434155}"/>
              </a:ext>
            </a:extLst>
          </p:cNvPr>
          <p:cNvSpPr>
            <a:spLocks noGrp="1"/>
          </p:cNvSpPr>
          <p:nvPr>
            <p:ph type="title"/>
          </p:nvPr>
        </p:nvSpPr>
        <p:spPr/>
        <p:txBody>
          <a:bodyPr/>
          <a:lstStyle/>
          <a:p>
            <a:r>
              <a:rPr lang="en-US" dirty="0"/>
              <a:t>Protect F5 Instance</a:t>
            </a:r>
          </a:p>
        </p:txBody>
      </p:sp>
    </p:spTree>
    <p:extLst>
      <p:ext uri="{BB962C8B-B14F-4D97-AF65-F5344CB8AC3E}">
        <p14:creationId xmlns:p14="http://schemas.microsoft.com/office/powerpoint/2010/main" val="6318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1DAE-3CE7-004B-9EE7-1CFD384FFB37}"/>
              </a:ext>
            </a:extLst>
          </p:cNvPr>
          <p:cNvSpPr>
            <a:spLocks noGrp="1"/>
          </p:cNvSpPr>
          <p:nvPr>
            <p:ph type="title"/>
          </p:nvPr>
        </p:nvSpPr>
        <p:spPr/>
        <p:txBody>
          <a:bodyPr/>
          <a:lstStyle/>
          <a:p>
            <a:r>
              <a:rPr lang="en-US" dirty="0"/>
              <a:t>K13400 – SSL3.0/TLS1.0 BEAST </a:t>
            </a:r>
          </a:p>
        </p:txBody>
      </p:sp>
      <p:sp>
        <p:nvSpPr>
          <p:cNvPr id="3" name="Footer Placeholder 2">
            <a:extLst>
              <a:ext uri="{FF2B5EF4-FFF2-40B4-BE49-F238E27FC236}">
                <a16:creationId xmlns:a16="http://schemas.microsoft.com/office/drawing/2014/main" id="{C9056486-DC92-2443-BB40-67BF8B91F7BA}"/>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EDD0EB6E-C9FE-5945-B565-B2B00D38A8E4}"/>
              </a:ext>
            </a:extLst>
          </p:cNvPr>
          <p:cNvSpPr>
            <a:spLocks noGrp="1"/>
          </p:cNvSpPr>
          <p:nvPr>
            <p:ph type="sldNum" sz="quarter" idx="11"/>
          </p:nvPr>
        </p:nvSpPr>
        <p:spPr/>
        <p:txBody>
          <a:bodyPr/>
          <a:lstStyle/>
          <a:p>
            <a:fld id="{49DF86D6-4B9D-4B83-AF23-D696D3CD110A}" type="slidenum">
              <a:rPr lang="en-US" smtClean="0"/>
              <a:pPr/>
              <a:t>4</a:t>
            </a:fld>
            <a:endParaRPr lang="en-US" dirty="0"/>
          </a:p>
        </p:txBody>
      </p:sp>
      <p:sp>
        <p:nvSpPr>
          <p:cNvPr id="5" name="TextBox 4">
            <a:extLst>
              <a:ext uri="{FF2B5EF4-FFF2-40B4-BE49-F238E27FC236}">
                <a16:creationId xmlns:a16="http://schemas.microsoft.com/office/drawing/2014/main" id="{DCE0B8AF-E1FA-0343-A542-1E9D5B8DA770}"/>
              </a:ext>
            </a:extLst>
          </p:cNvPr>
          <p:cNvSpPr txBox="1"/>
          <p:nvPr/>
        </p:nvSpPr>
        <p:spPr>
          <a:xfrm>
            <a:off x="466166" y="1434352"/>
            <a:ext cx="10748681" cy="3360920"/>
          </a:xfrm>
          <a:prstGeom prst="rect">
            <a:avLst/>
          </a:prstGeom>
          <a:noFill/>
        </p:spPr>
        <p:txBody>
          <a:bodyPr wrap="square" lIns="155448" tIns="155448" rIns="155448" bIns="155448" rtlCol="0">
            <a:spAutoFit/>
          </a:bodyPr>
          <a:lstStyle/>
          <a:p>
            <a:r>
              <a:rPr lang="en-US" dirty="0">
                <a:hlinkClick r:id="rId2"/>
              </a:rPr>
              <a:t>CVE-2011-3389</a:t>
            </a:r>
            <a:r>
              <a:rPr lang="en-US" dirty="0"/>
              <a:t>The SSL protocol, as used in certain configurations in Microsoft Windows and Microsoft Internet Explorer, Mozilla Firefox, Google Chrome, Opera, and other products, encrypts data by using CBC mode with chained initialization vectors, which allows man-in-the-middle attackers to obtain plaintext HTTP headers by way of a </a:t>
            </a:r>
            <a:r>
              <a:rPr lang="en-US" dirty="0" err="1"/>
              <a:t>blockwise</a:t>
            </a:r>
            <a:r>
              <a:rPr lang="en-US" dirty="0"/>
              <a:t> chosen-boundary attack (BCBA) on an HTTPS session, in conjunction with JavaScript code that uses (1) the HTML5 WebSocket API, (2) the Java </a:t>
            </a:r>
            <a:r>
              <a:rPr lang="en-US" dirty="0" err="1"/>
              <a:t>URLConnection</a:t>
            </a:r>
            <a:r>
              <a:rPr lang="en-US" dirty="0"/>
              <a:t> API, or (3) the Silverlight </a:t>
            </a:r>
            <a:r>
              <a:rPr lang="en-US" dirty="0" err="1"/>
              <a:t>WebClient</a:t>
            </a:r>
            <a:r>
              <a:rPr lang="en-US" dirty="0"/>
              <a:t> API, also known as a BEAST attack.</a:t>
            </a:r>
          </a:p>
          <a:p>
            <a:r>
              <a:rPr lang="en-US" dirty="0">
                <a:hlinkClick r:id="rId3"/>
              </a:rPr>
              <a:t>CVE-2012-1870</a:t>
            </a:r>
            <a:r>
              <a:rPr lang="en-US" dirty="0"/>
              <a:t>Additionally, the CBC mode in the TLS protocol, as used in Microsoft Windows XP SP2 and SP3, Windows Server 2003 SP2, Windows Vista SP2, Windows Server 2008 SP2, R2, and R2 SP1, Windows 7 Gold and SP1, and other products, allows remote web servers to obtain plaintext data by triggering multiple requests to a third-party HTTPS server and sniffing the network during the resulting HTTPS session, also known as TLS Protocol Vulnerability.</a:t>
            </a:r>
          </a:p>
        </p:txBody>
      </p:sp>
    </p:spTree>
    <p:extLst>
      <p:ext uri="{BB962C8B-B14F-4D97-AF65-F5344CB8AC3E}">
        <p14:creationId xmlns:p14="http://schemas.microsoft.com/office/powerpoint/2010/main" val="346849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BA51-262B-4B4D-B68B-5E14B2F0A1C2}"/>
              </a:ext>
            </a:extLst>
          </p:cNvPr>
          <p:cNvSpPr>
            <a:spLocks noGrp="1"/>
          </p:cNvSpPr>
          <p:nvPr>
            <p:ph type="title"/>
          </p:nvPr>
        </p:nvSpPr>
        <p:spPr/>
        <p:txBody>
          <a:bodyPr/>
          <a:lstStyle/>
          <a:p>
            <a:r>
              <a:rPr lang="en-US" dirty="0"/>
              <a:t>SSL Protections</a:t>
            </a:r>
          </a:p>
        </p:txBody>
      </p:sp>
    </p:spTree>
    <p:extLst>
      <p:ext uri="{BB962C8B-B14F-4D97-AF65-F5344CB8AC3E}">
        <p14:creationId xmlns:p14="http://schemas.microsoft.com/office/powerpoint/2010/main" val="209592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ABC9D1C-12E0-B044-BBE9-15EE5EA6A36A}"/>
              </a:ext>
            </a:extLst>
          </p:cNvPr>
          <p:cNvSpPr>
            <a:spLocks noGrp="1"/>
          </p:cNvSpPr>
          <p:nvPr>
            <p:ph type="body" sz="quarter" idx="12"/>
          </p:nvPr>
        </p:nvSpPr>
        <p:spPr/>
        <p:txBody>
          <a:bodyPr/>
          <a:lstStyle/>
          <a:p>
            <a:pPr marL="0" indent="0">
              <a:buNone/>
            </a:pPr>
            <a:endParaRPr lang="en-US" dirty="0"/>
          </a:p>
        </p:txBody>
      </p:sp>
      <p:sp>
        <p:nvSpPr>
          <p:cNvPr id="5" name="Title 4">
            <a:extLst>
              <a:ext uri="{FF2B5EF4-FFF2-40B4-BE49-F238E27FC236}">
                <a16:creationId xmlns:a16="http://schemas.microsoft.com/office/drawing/2014/main" id="{25D6E23A-A612-D84C-9EE6-3C5CE45D4F78}"/>
              </a:ext>
            </a:extLst>
          </p:cNvPr>
          <p:cNvSpPr>
            <a:spLocks noGrp="1"/>
          </p:cNvSpPr>
          <p:nvPr>
            <p:ph type="title"/>
          </p:nvPr>
        </p:nvSpPr>
        <p:spPr>
          <a:xfrm>
            <a:off x="304800" y="304801"/>
            <a:ext cx="11582400" cy="1311128"/>
          </a:xfrm>
        </p:spPr>
        <p:txBody>
          <a:bodyPr/>
          <a:lstStyle/>
          <a:p>
            <a:r>
              <a:rPr lang="en-US" sz="3200" dirty="0"/>
              <a:t>2018 Application Protection Reports </a:t>
            </a:r>
            <a:r>
              <a:rPr lang="en-US" sz="3200" dirty="0">
                <a:hlinkClick r:id="rId2"/>
              </a:rPr>
              <a:t>https://f5labs.com</a:t>
            </a:r>
            <a:br>
              <a:rPr lang="en-US" dirty="0"/>
            </a:br>
            <a:endParaRPr lang="en-US" dirty="0"/>
          </a:p>
        </p:txBody>
      </p:sp>
      <p:pic>
        <p:nvPicPr>
          <p:cNvPr id="7" name="Picture 6">
            <a:extLst>
              <a:ext uri="{FF2B5EF4-FFF2-40B4-BE49-F238E27FC236}">
                <a16:creationId xmlns:a16="http://schemas.microsoft.com/office/drawing/2014/main" id="{F5A276B3-8457-3244-841C-1270ED6EC983}"/>
              </a:ext>
            </a:extLst>
          </p:cNvPr>
          <p:cNvPicPr>
            <a:picLocks noChangeAspect="1"/>
          </p:cNvPicPr>
          <p:nvPr/>
        </p:nvPicPr>
        <p:blipFill>
          <a:blip r:embed="rId3"/>
          <a:stretch>
            <a:fillRect/>
          </a:stretch>
        </p:blipFill>
        <p:spPr>
          <a:xfrm>
            <a:off x="1871007" y="1219200"/>
            <a:ext cx="7264027" cy="5156094"/>
          </a:xfrm>
          <a:prstGeom prst="rect">
            <a:avLst/>
          </a:prstGeom>
        </p:spPr>
      </p:pic>
      <p:sp>
        <p:nvSpPr>
          <p:cNvPr id="2" name="Footer Placeholder 1">
            <a:extLst>
              <a:ext uri="{FF2B5EF4-FFF2-40B4-BE49-F238E27FC236}">
                <a16:creationId xmlns:a16="http://schemas.microsoft.com/office/drawing/2014/main" id="{37A4787E-55A7-F440-AAB4-FF5400E70761}"/>
              </a:ext>
            </a:extLst>
          </p:cNvPr>
          <p:cNvSpPr>
            <a:spLocks noGrp="1"/>
          </p:cNvSpPr>
          <p:nvPr>
            <p:ph type="ftr" sz="quarter" idx="10"/>
          </p:nvPr>
        </p:nvSpPr>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21E7E7DF-43AE-424D-8CB7-64EDD01BC84C}"/>
              </a:ext>
            </a:extLst>
          </p:cNvPr>
          <p:cNvSpPr>
            <a:spLocks noGrp="1"/>
          </p:cNvSpPr>
          <p:nvPr>
            <p:ph type="sldNum" sz="quarter" idx="11"/>
          </p:nvPr>
        </p:nvSpPr>
        <p:spPr/>
        <p:txBody>
          <a:bodyPr/>
          <a:lstStyle/>
          <a:p>
            <a:fld id="{49DF86D6-4B9D-4B83-AF23-D696D3CD110A}" type="slidenum">
              <a:rPr lang="en-US" smtClean="0"/>
              <a:pPr/>
              <a:t>6</a:t>
            </a:fld>
            <a:endParaRPr lang="en-US" dirty="0"/>
          </a:p>
        </p:txBody>
      </p:sp>
    </p:spTree>
    <p:extLst>
      <p:ext uri="{BB962C8B-B14F-4D97-AF65-F5344CB8AC3E}">
        <p14:creationId xmlns:p14="http://schemas.microsoft.com/office/powerpoint/2010/main" val="351565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F70CF2-049B-7241-8D9E-40E673889A88}"/>
              </a:ext>
            </a:extLst>
          </p:cNvPr>
          <p:cNvSpPr>
            <a:spLocks noGrp="1"/>
          </p:cNvSpPr>
          <p:nvPr>
            <p:ph type="title"/>
          </p:nvPr>
        </p:nvSpPr>
        <p:spPr/>
        <p:txBody>
          <a:bodyPr/>
          <a:lstStyle/>
          <a:p>
            <a:r>
              <a:rPr lang="en-US" dirty="0"/>
              <a:t>Qualys SSL-Labs</a:t>
            </a:r>
          </a:p>
        </p:txBody>
      </p:sp>
      <p:sp>
        <p:nvSpPr>
          <p:cNvPr id="7" name="Text Placeholder 6">
            <a:extLst>
              <a:ext uri="{FF2B5EF4-FFF2-40B4-BE49-F238E27FC236}">
                <a16:creationId xmlns:a16="http://schemas.microsoft.com/office/drawing/2014/main" id="{2B01CC11-7DC7-F44A-8618-5954E01123CE}"/>
              </a:ext>
            </a:extLst>
          </p:cNvPr>
          <p:cNvSpPr>
            <a:spLocks noGrp="1"/>
          </p:cNvSpPr>
          <p:nvPr>
            <p:ph type="body" sz="quarter" idx="12"/>
          </p:nvPr>
        </p:nvSpPr>
        <p:spPr/>
        <p:txBody>
          <a:bodyPr/>
          <a:lstStyle/>
          <a:p>
            <a:pPr marL="0" indent="0">
              <a:buNone/>
            </a:pPr>
            <a:r>
              <a:rPr lang="en-US" b="0" dirty="0">
                <a:hlinkClick r:id="rId2"/>
              </a:rPr>
              <a:t>SSL Labs scoring:</a:t>
            </a:r>
          </a:p>
          <a:p>
            <a:pPr marL="0" lvl="2" indent="0">
              <a:buNone/>
            </a:pPr>
            <a:endParaRPr lang="en-US" dirty="0">
              <a:hlinkClick r:id="rId2"/>
            </a:endParaRPr>
          </a:p>
          <a:p>
            <a:pPr lvl="2"/>
            <a:r>
              <a:rPr lang="en-US" dirty="0">
                <a:hlinkClick r:id="rId2"/>
              </a:rPr>
              <a:t>https://devcentral.f5.com/articles/security-sidebar-improving-your-ssl-labs-test-grade</a:t>
            </a:r>
            <a:endParaRPr lang="en-US" dirty="0"/>
          </a:p>
          <a:p>
            <a:pPr lvl="2"/>
            <a:endParaRPr lang="en-US" dirty="0">
              <a:hlinkClick r:id="rId3"/>
            </a:endParaRPr>
          </a:p>
          <a:p>
            <a:pPr lvl="2"/>
            <a:r>
              <a:rPr lang="en-US" dirty="0">
                <a:hlinkClick r:id="rId3"/>
              </a:rPr>
              <a:t>https://devcentral.f5.com/questions/howto-getting-an-awesome-qualys-ssl-labs-rating-feb-2017-update-51489</a:t>
            </a:r>
            <a:endParaRPr lang="en-US" dirty="0"/>
          </a:p>
          <a:p>
            <a:endParaRPr lang="en-US" dirty="0"/>
          </a:p>
          <a:p>
            <a:pPr marL="0" indent="0">
              <a:buNone/>
            </a:pPr>
            <a:endParaRPr lang="en-US" sz="1600" dirty="0"/>
          </a:p>
          <a:p>
            <a:pPr marL="0" indent="0">
              <a:buNone/>
            </a:pPr>
            <a:r>
              <a:rPr lang="en-US" sz="1600" dirty="0"/>
              <a:t>!SSLv2:!EXPORT:!DHE+AES-GCM:!DHE+AES:!DHE+3DES:ECDHE+AES-GCM:ECDHE+AES:RSA+AES-GCM:RSA+AES:ECDHE+3DES:RSA+3DES:-MD5:-SSLv3:-RC4</a:t>
            </a:r>
          </a:p>
        </p:txBody>
      </p:sp>
      <p:sp>
        <p:nvSpPr>
          <p:cNvPr id="4" name="Footer Placeholder 3">
            <a:extLst>
              <a:ext uri="{FF2B5EF4-FFF2-40B4-BE49-F238E27FC236}">
                <a16:creationId xmlns:a16="http://schemas.microsoft.com/office/drawing/2014/main" id="{A8C4331C-89D9-9C40-A475-2EE08ED4F8EE}"/>
              </a:ext>
            </a:extLst>
          </p:cNvPr>
          <p:cNvSpPr>
            <a:spLocks noGrp="1"/>
          </p:cNvSpPr>
          <p:nvPr>
            <p:ph type="ftr" sz="quarter" idx="10"/>
          </p:nvPr>
        </p:nvSpPr>
        <p:spPr/>
        <p:txBody>
          <a:bodyPr/>
          <a:lstStyle/>
          <a:p>
            <a:r>
              <a:rPr lang="en-US"/>
              <a:t>© F5 Networks</a:t>
            </a:r>
            <a:endParaRPr lang="en-US" dirty="0"/>
          </a:p>
        </p:txBody>
      </p:sp>
      <p:sp>
        <p:nvSpPr>
          <p:cNvPr id="5" name="Slide Number Placeholder 4">
            <a:extLst>
              <a:ext uri="{FF2B5EF4-FFF2-40B4-BE49-F238E27FC236}">
                <a16:creationId xmlns:a16="http://schemas.microsoft.com/office/drawing/2014/main" id="{FC925753-C2CC-0748-A569-EB90EE6D1D7B}"/>
              </a:ext>
            </a:extLst>
          </p:cNvPr>
          <p:cNvSpPr>
            <a:spLocks noGrp="1"/>
          </p:cNvSpPr>
          <p:nvPr>
            <p:ph type="sldNum" sz="quarter" idx="11"/>
          </p:nvPr>
        </p:nvSpPr>
        <p:spPr/>
        <p:txBody>
          <a:bodyPr/>
          <a:lstStyle/>
          <a:p>
            <a:fld id="{49DF86D6-4B9D-4B83-AF23-D696D3CD110A}" type="slidenum">
              <a:rPr lang="en-US" smtClean="0"/>
              <a:pPr/>
              <a:t>7</a:t>
            </a:fld>
            <a:endParaRPr lang="en-US" dirty="0"/>
          </a:p>
        </p:txBody>
      </p:sp>
    </p:spTree>
    <p:extLst>
      <p:ext uri="{BB962C8B-B14F-4D97-AF65-F5344CB8AC3E}">
        <p14:creationId xmlns:p14="http://schemas.microsoft.com/office/powerpoint/2010/main" val="104930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626FAA-490A-2646-A127-090DC113FD15}"/>
              </a:ext>
            </a:extLst>
          </p:cNvPr>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588512" y="495627"/>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Lab 2</a:t>
            </a:r>
          </a:p>
        </p:txBody>
      </p:sp>
      <p:sp>
        <p:nvSpPr>
          <p:cNvPr id="8" name="Rectangle 7"/>
          <p:cNvSpPr/>
          <p:nvPr/>
        </p:nvSpPr>
        <p:spPr>
          <a:xfrm>
            <a:off x="6588512" y="1410028"/>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In this lab you will protect your BIG-IP instance and apply SSL protections for your application.</a:t>
            </a:r>
          </a:p>
        </p:txBody>
      </p:sp>
      <p:sp>
        <p:nvSpPr>
          <p:cNvPr id="10" name="Content Placeholder 7">
            <a:extLst>
              <a:ext uri="{FF2B5EF4-FFF2-40B4-BE49-F238E27FC236}">
                <a16:creationId xmlns:a16="http://schemas.microsoft.com/office/drawing/2014/main" id="{2D99C307-5ECF-884B-AE2E-C26B0AE29C77}"/>
              </a:ext>
            </a:extLst>
          </p:cNvPr>
          <p:cNvSpPr txBox="1">
            <a:spLocks/>
          </p:cNvSpPr>
          <p:nvPr/>
        </p:nvSpPr>
        <p:spPr>
          <a:xfrm>
            <a:off x="6588512" y="2541722"/>
            <a:ext cx="5298688" cy="3859077"/>
          </a:xfrm>
          <a:prstGeom prst="rect">
            <a:avLst/>
          </a:prstGeom>
        </p:spPr>
        <p:txBody>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0" dirty="0"/>
              <a:t>Apply F5 BIG-IP management SSL settings</a:t>
            </a:r>
          </a:p>
          <a:p>
            <a:pPr marL="342900" indent="-342900">
              <a:buFont typeface="Arial" panose="020B0604020202020204" pitchFamily="34" charset="0"/>
              <a:buChar char="•"/>
            </a:pPr>
            <a:r>
              <a:rPr lang="en-US" sz="2400" b="0" dirty="0"/>
              <a:t>Create SSL profile rules and groups</a:t>
            </a:r>
            <a:endParaRPr lang="en-US" sz="2400" dirty="0">
              <a:solidFill>
                <a:srgbClr val="E4002B"/>
              </a:solidFill>
            </a:endParaRPr>
          </a:p>
          <a:p>
            <a:pPr marL="342900" indent="-342900">
              <a:buFont typeface="Arial" panose="020B0604020202020204" pitchFamily="34" charset="0"/>
              <a:buChar char="•"/>
            </a:pPr>
            <a:r>
              <a:rPr lang="en-US" sz="2400" b="0" dirty="0"/>
              <a:t>Create </a:t>
            </a:r>
            <a:r>
              <a:rPr lang="en-US" sz="2400" b="0" dirty="0" err="1"/>
              <a:t>Hackazon</a:t>
            </a:r>
            <a:r>
              <a:rPr lang="en-US" sz="2400" b="0" dirty="0"/>
              <a:t> Virtual Server with SSL profiles.</a:t>
            </a:r>
          </a:p>
          <a:p>
            <a:pPr>
              <a:buNone/>
            </a:pPr>
            <a:endParaRPr lang="en-US" b="0" dirty="0"/>
          </a:p>
        </p:txBody>
      </p:sp>
      <p:pic>
        <p:nvPicPr>
          <p:cNvPr id="11" name="Picture 10">
            <a:extLst>
              <a:ext uri="{FF2B5EF4-FFF2-40B4-BE49-F238E27FC236}">
                <a16:creationId xmlns:a16="http://schemas.microsoft.com/office/drawing/2014/main" id="{999E952E-F310-FF41-AC3D-49AD061FE4FE}"/>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4" y="0"/>
            <a:ext cx="6085295" cy="6454588"/>
          </a:xfrm>
          <a:prstGeom prst="rect">
            <a:avLst/>
          </a:prstGeom>
        </p:spPr>
      </p:pic>
    </p:spTree>
    <p:extLst>
      <p:ext uri="{BB962C8B-B14F-4D97-AF65-F5344CB8AC3E}">
        <p14:creationId xmlns:p14="http://schemas.microsoft.com/office/powerpoint/2010/main" val="154408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App with WAF policy</a:t>
            </a:r>
          </a:p>
        </p:txBody>
      </p:sp>
    </p:spTree>
    <p:extLst>
      <p:ext uri="{BB962C8B-B14F-4D97-AF65-F5344CB8AC3E}">
        <p14:creationId xmlns:p14="http://schemas.microsoft.com/office/powerpoint/2010/main" val="7314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UserInfo>
        <DisplayName>Ken Salchow</DisplayName>
        <AccountId>118</AccountId>
        <AccountType/>
      </UserInfo>
      <UserInfo>
        <DisplayName>John Wagnon</DisplayName>
        <AccountId>584</AccountId>
        <AccountType/>
      </UserInfo>
    </SharedWithUsers>
    <_ip_UnifiedCompliancePolicyUIAction xmlns="http://schemas.microsoft.com/sharepoint/v3" xsi:nil="true"/>
    <_ip_UnifiedCompliancePolicyProperties xmlns="http://schemas.microsoft.com/sharepoint/v3" xsi:nil="true"/>
    <tenu xmlns="4e8c7ecd-5484-4971-83a8-99300881b35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D10E4AFB6F004FAF98BD1CB62ADE85" ma:contentTypeVersion="11" ma:contentTypeDescription="Create a new document." ma:contentTypeScope="" ma:versionID="3e9281087aa2e12fcfb563ecc37cb209">
  <xsd:schema xmlns:xsd="http://www.w3.org/2001/XMLSchema" xmlns:xs="http://www.w3.org/2001/XMLSchema" xmlns:p="http://schemas.microsoft.com/office/2006/metadata/properties" xmlns:ns1="http://schemas.microsoft.com/sharepoint/v3" xmlns:ns2="e7cdeead-6725-48ab-8f7c-6d5489ea45f4" xmlns:ns3="c65e7935-94d7-431d-93b7-e7a00754d5fc" xmlns:ns4="4e8c7ecd-5484-4971-83a8-99300881b35d" targetNamespace="http://schemas.microsoft.com/office/2006/metadata/properties" ma:root="true" ma:fieldsID="e91c6e94c6be211a487a4a819be3690f" ns1:_="" ns2:_="" ns3:_="" ns4:_="">
    <xsd:import namespace="http://schemas.microsoft.com/sharepoint/v3"/>
    <xsd:import namespace="e7cdeead-6725-48ab-8f7c-6d5489ea45f4"/>
    <xsd:import namespace="c65e7935-94d7-431d-93b7-e7a00754d5fc"/>
    <xsd:import namespace="4e8c7ecd-5484-4971-83a8-99300881b35d"/>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tenu"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65e7935-94d7-431d-93b7-e7a00754d5fc"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e8c7ecd-5484-4971-83a8-99300881b35d"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tenu" ma:index="18" nillable="true" ma:displayName="!" ma:internalName="tenu">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2.xml><?xml version="1.0" encoding="utf-8"?>
<ds:datastoreItem xmlns:ds="http://schemas.openxmlformats.org/officeDocument/2006/customXml" ds:itemID="{750CEE42-20A9-420E-BAF3-8D9A64E02D76}">
  <ds:schemaRefs>
    <ds:schemaRef ds:uri="e7cdeead-6725-48ab-8f7c-6d5489ea45f4"/>
    <ds:schemaRef ds:uri="http://schemas.microsoft.com/office/2006/metadata/properties"/>
    <ds:schemaRef ds:uri="http://www.w3.org/XML/1998/namespace"/>
    <ds:schemaRef ds:uri="http://purl.org/dc/terms/"/>
    <ds:schemaRef ds:uri="http://schemas.microsoft.com/sharepoint/v3"/>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4e8c7ecd-5484-4971-83a8-99300881b35d"/>
    <ds:schemaRef ds:uri="c65e7935-94d7-431d-93b7-e7a00754d5fc"/>
    <ds:schemaRef ds:uri="http://purl.org/dc/dcmitype/"/>
  </ds:schemaRefs>
</ds:datastoreItem>
</file>

<file path=customXml/itemProps3.xml><?xml version="1.0" encoding="utf-8"?>
<ds:datastoreItem xmlns:ds="http://schemas.openxmlformats.org/officeDocument/2006/customXml" ds:itemID="{6BEAE353-DD83-4ADE-AB58-A6168CCD9E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c65e7935-94d7-431d-93b7-e7a00754d5fc"/>
    <ds:schemaRef ds:uri="4e8c7ecd-5484-4971-83a8-99300881b3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1866</TotalTime>
  <Words>1017</Words>
  <Application>Microsoft Macintosh PowerPoint</Application>
  <PresentationFormat>Widescreen</PresentationFormat>
  <Paragraphs>231</Paragraphs>
  <Slides>23</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Franklin Gothic Book</vt:lpstr>
      <vt:lpstr>Open Sans</vt:lpstr>
      <vt:lpstr>F5-Corporate-Template-2017_(Dark)</vt:lpstr>
      <vt:lpstr>F5-Corporate-Template-2017_(Light)</vt:lpstr>
      <vt:lpstr>PowerPoint Presentation</vt:lpstr>
      <vt:lpstr>Presentation  Title Placeholder</vt:lpstr>
      <vt:lpstr>Protect F5 Instance</vt:lpstr>
      <vt:lpstr>K13400 – SSL3.0/TLS1.0 BEAST </vt:lpstr>
      <vt:lpstr>SSL Protections</vt:lpstr>
      <vt:lpstr>2018 Application Protection Reports https://f5labs.com </vt:lpstr>
      <vt:lpstr>Qualys SSL-Labs</vt:lpstr>
      <vt:lpstr>PowerPoint Presentation</vt:lpstr>
      <vt:lpstr>Secure App with WAF policy</vt:lpstr>
      <vt:lpstr>PowerPoint Presentation</vt:lpstr>
      <vt:lpstr>F5 Advanced Web Application Firewall</vt:lpstr>
      <vt:lpstr>Advanced Web Application Firewall </vt:lpstr>
      <vt:lpstr>PowerPoint Presentation</vt:lpstr>
      <vt:lpstr>Automating app Security services</vt:lpstr>
      <vt:lpstr>Enable Application Agility and CI/CD </vt:lpstr>
      <vt:lpstr>Skills Transformation Enabling NetOps to participate in DevOps</vt:lpstr>
      <vt:lpstr>Our Evolving Customers</vt:lpstr>
      <vt:lpstr>Which tool should I use?</vt:lpstr>
      <vt:lpstr>F5 BIG-IP + Ansible </vt:lpstr>
      <vt:lpstr>PowerPoint Presentation</vt:lpstr>
      <vt:lpstr>PowerPoint Presentation</vt:lpstr>
      <vt:lpstr>Thank You</vt:lpstr>
      <vt:lpstr>PowerPoint Presentation</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David Larsen</cp:lastModifiedBy>
  <cp:revision>43</cp:revision>
  <cp:lastPrinted>2016-08-10T19:03:55Z</cp:lastPrinted>
  <dcterms:created xsi:type="dcterms:W3CDTF">2018-03-27T19:55:29Z</dcterms:created>
  <dcterms:modified xsi:type="dcterms:W3CDTF">2018-08-08T20:28:04Z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0x01010085D10E4AFB6F004FAF98BD1CB62ADE85</vt:lpwstr>
  </property>
</Properties>
</file>